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13716000" cx="24387175"/>
  <p:notesSz cx="6858000" cy="9144000"/>
  <p:embeddedFontLst>
    <p:embeddedFont>
      <p:font typeface="Montserrat"/>
      <p:regular r:id="rId18"/>
      <p:bold r:id="rId19"/>
      <p:italic r:id="rId20"/>
      <p:boldItalic r:id="rId21"/>
    </p:embeddedFont>
    <p:embeddedFont>
      <p:font typeface="Roboto Light"/>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j5SEN4ugil0OPOwDPjHjVrUM/8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RobotoLight-regular.fntdata"/><Relationship Id="rId21" Type="http://schemas.openxmlformats.org/officeDocument/2006/relationships/font" Target="fonts/Montserrat-boldItalic.fntdata"/><Relationship Id="rId24" Type="http://schemas.openxmlformats.org/officeDocument/2006/relationships/font" Target="fonts/RobotoLight-italic.fntdata"/><Relationship Id="rId23" Type="http://schemas.openxmlformats.org/officeDocument/2006/relationships/font" Target="fonts/RobotoLight-bold.fntdata"/><Relationship Id="rId26" Type="http://schemas.openxmlformats.org/officeDocument/2006/relationships/font" Target="fonts/Oswald-regular.fntdata"/><Relationship Id="rId25" Type="http://schemas.openxmlformats.org/officeDocument/2006/relationships/font" Target="fonts/RobotoLight-boldItalic.fntdata"/><Relationship Id="rId28" Type="http://customschemas.google.com/relationships/presentationmetadata" Target="metadata"/><Relationship Id="rId27" Type="http://schemas.openxmlformats.org/officeDocument/2006/relationships/font" Target="fonts/Oswald-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03869f6dcd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03869f6dcd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g103869f6dcd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03869f6dcd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03869f6dcd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1" marL="914400" rtl="0" algn="l">
              <a:lnSpc>
                <a:spcPct val="150000"/>
              </a:lnSpc>
              <a:spcBef>
                <a:spcPts val="0"/>
              </a:spcBef>
              <a:spcAft>
                <a:spcPts val="0"/>
              </a:spcAft>
              <a:buClr>
                <a:schemeClr val="dk1"/>
              </a:buClr>
              <a:buSzPts val="1200"/>
              <a:buChar char="○"/>
            </a:pPr>
            <a:r>
              <a:rPr lang="en-US" sz="1200">
                <a:latin typeface="Arial"/>
                <a:ea typeface="Arial"/>
                <a:cs typeface="Arial"/>
                <a:sym typeface="Arial"/>
              </a:rPr>
              <a:t>It may be important to help adolescents understand “acting out” behavior as an effort to voice anger about traumatic events.</a:t>
            </a:r>
            <a:endParaRPr sz="1200"/>
          </a:p>
        </p:txBody>
      </p:sp>
      <p:sp>
        <p:nvSpPr>
          <p:cNvPr id="579" name="Google Shape;579;g103869f6dcd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19100" lvl="0" marL="571500" rtl="0" algn="l">
              <a:spcBef>
                <a:spcPts val="0"/>
              </a:spcBef>
              <a:spcAft>
                <a:spcPts val="0"/>
              </a:spcAft>
              <a:buClr>
                <a:schemeClr val="dk1"/>
              </a:buClr>
              <a:buSzPts val="1200"/>
              <a:buFont typeface="Courier New"/>
              <a:buChar char="o"/>
            </a:pPr>
            <a:r>
              <a:rPr lang="en-US" sz="1200">
                <a:latin typeface="Arial"/>
                <a:ea typeface="Arial"/>
                <a:cs typeface="Arial"/>
                <a:sym typeface="Arial"/>
              </a:rPr>
              <a:t>It’s important for parents to know what they are able to handle and communicate that to the YUI Intake coordinator. </a:t>
            </a:r>
            <a:endParaRPr sz="1200">
              <a:latin typeface="Arial"/>
              <a:ea typeface="Arial"/>
              <a:cs typeface="Arial"/>
              <a:sym typeface="Arial"/>
            </a:endParaRPr>
          </a:p>
          <a:p>
            <a:pPr indent="-419100" lvl="0" marL="571500" rtl="0" algn="l">
              <a:spcBef>
                <a:spcPts val="0"/>
              </a:spcBef>
              <a:spcAft>
                <a:spcPts val="0"/>
              </a:spcAft>
              <a:buClr>
                <a:schemeClr val="dk1"/>
              </a:buClr>
              <a:buSzPts val="1200"/>
              <a:buFont typeface="Courier New"/>
              <a:buChar char="o"/>
            </a:pPr>
            <a:r>
              <a:rPr lang="en-US" sz="1200">
                <a:latin typeface="Arial"/>
                <a:ea typeface="Arial"/>
                <a:cs typeface="Arial"/>
                <a:sym typeface="Arial"/>
              </a:rPr>
              <a:t>It’s not just dropping them off at school every day and getting food on the table, though these things are important to.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81" name="Google Shape;4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03869f6dc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103869f6dc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SzPts val="1200"/>
              <a:buFont typeface="Arial"/>
              <a:buChar char="●"/>
            </a:pPr>
            <a:r>
              <a:rPr lang="en-US" sz="1200">
                <a:latin typeface="Arial"/>
                <a:ea typeface="Arial"/>
                <a:cs typeface="Arial"/>
                <a:sym typeface="Arial"/>
              </a:rPr>
              <a:t>When a foster child tries to negotiate a later bedtime, this comes at a cost of your foster child’s sense of security because it allows the child to feel he or she has more power than the adult.</a:t>
            </a:r>
            <a:endParaRPr sz="1200">
              <a:latin typeface="Arial"/>
              <a:ea typeface="Arial"/>
              <a:cs typeface="Arial"/>
              <a:sym typeface="Arial"/>
            </a:endParaRPr>
          </a:p>
          <a:p>
            <a:pPr indent="-304800" lvl="0" marL="457200" rtl="0" algn="l">
              <a:lnSpc>
                <a:spcPct val="115000"/>
              </a:lnSpc>
              <a:spcBef>
                <a:spcPts val="0"/>
              </a:spcBef>
              <a:spcAft>
                <a:spcPts val="0"/>
              </a:spcAft>
              <a:buSzPts val="1200"/>
              <a:buChar char="●"/>
            </a:pPr>
            <a:r>
              <a:rPr lang="en-US" sz="1200">
                <a:latin typeface="Arial"/>
                <a:ea typeface="Arial"/>
                <a:cs typeface="Arial"/>
                <a:sym typeface="Arial"/>
              </a:rPr>
              <a:t>For many foster families, a child’s emotional needs and desires can run the foster parent’s whole day rather – than the other way around. </a:t>
            </a:r>
            <a:endParaRPr sz="1200">
              <a:latin typeface="Arial"/>
              <a:ea typeface="Arial"/>
              <a:cs typeface="Arial"/>
              <a:sym typeface="Arial"/>
            </a:endParaRPr>
          </a:p>
          <a:p>
            <a:pPr indent="0" lvl="0" marL="0" rtl="0" algn="l">
              <a:spcBef>
                <a:spcPts val="0"/>
              </a:spcBef>
              <a:spcAft>
                <a:spcPts val="0"/>
              </a:spcAft>
              <a:buNone/>
            </a:pPr>
            <a:r>
              <a:t/>
            </a:r>
            <a:endParaRPr/>
          </a:p>
        </p:txBody>
      </p:sp>
      <p:sp>
        <p:nvSpPr>
          <p:cNvPr id="502" name="Google Shape;502;g103869f6dc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19100" lvl="0" marL="571500" rtl="0" algn="l">
              <a:spcBef>
                <a:spcPts val="0"/>
              </a:spcBef>
              <a:spcAft>
                <a:spcPts val="0"/>
              </a:spcAft>
              <a:buClr>
                <a:schemeClr val="dk1"/>
              </a:buClr>
              <a:buSzPts val="1200"/>
              <a:buFont typeface="Courier New"/>
              <a:buChar char="o"/>
            </a:pPr>
            <a:r>
              <a:rPr lang="en-US" sz="1200">
                <a:latin typeface="Arial"/>
                <a:ea typeface="Arial"/>
                <a:cs typeface="Arial"/>
                <a:sym typeface="Arial"/>
              </a:rPr>
              <a:t>Face it, you are an imperfect parent. You have strengths and weaknesses as a family leader. Recognize your abilities, "I am loving and dedicated." Vow to work on your weaknesses ,"I need to be more consistent with discipline." Try to have realistic expectations for yourself, your spouse, and your kids. </a:t>
            </a:r>
            <a:endParaRPr sz="1200"/>
          </a:p>
        </p:txBody>
      </p:sp>
      <p:sp>
        <p:nvSpPr>
          <p:cNvPr id="509" name="Google Shape;5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rgbClr val="38484E"/>
              </a:buClr>
              <a:buSzPts val="1200"/>
              <a:buFont typeface="Arial"/>
              <a:buChar char="●"/>
            </a:pPr>
            <a:r>
              <a:rPr lang="en-US" sz="1200">
                <a:solidFill>
                  <a:srgbClr val="38484E"/>
                </a:solidFill>
                <a:latin typeface="Arial"/>
                <a:ea typeface="Arial"/>
                <a:cs typeface="Arial"/>
                <a:sym typeface="Arial"/>
              </a:rPr>
              <a:t>and difficulty describing in words what is bothering them or what they are experiencing emotionally.</a:t>
            </a:r>
            <a:endParaRPr sz="1200"/>
          </a:p>
        </p:txBody>
      </p:sp>
      <p:sp>
        <p:nvSpPr>
          <p:cNvPr id="537" name="Google Shape;53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0" name="Shape 10"/>
        <p:cNvGrpSpPr/>
        <p:nvPr/>
      </p:nvGrpSpPr>
      <p:grpSpPr>
        <a:xfrm>
          <a:off x="0" y="0"/>
          <a:ext cx="0" cy="0"/>
          <a:chOff x="0" y="0"/>
          <a:chExt cx="0" cy="0"/>
        </a:xfrm>
      </p:grpSpPr>
      <p:sp>
        <p:nvSpPr>
          <p:cNvPr id="11" name="Google Shape;11;p25"/>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284" name="Shape 284"/>
        <p:cNvGrpSpPr/>
        <p:nvPr/>
      </p:nvGrpSpPr>
      <p:grpSpPr>
        <a:xfrm>
          <a:off x="0" y="0"/>
          <a:ext cx="0" cy="0"/>
          <a:chOff x="0" y="0"/>
          <a:chExt cx="0" cy="0"/>
        </a:xfrm>
      </p:grpSpPr>
      <p:sp>
        <p:nvSpPr>
          <p:cNvPr id="285" name="Google Shape;285;p131"/>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286" name="Shape 286"/>
        <p:cNvGrpSpPr/>
        <p:nvPr/>
      </p:nvGrpSpPr>
      <p:grpSpPr>
        <a:xfrm>
          <a:off x="0" y="0"/>
          <a:ext cx="0" cy="0"/>
          <a:chOff x="0" y="0"/>
          <a:chExt cx="0" cy="0"/>
        </a:xfrm>
      </p:grpSpPr>
      <p:sp>
        <p:nvSpPr>
          <p:cNvPr id="287" name="Google Shape;287;p132"/>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288" name="Shape 288"/>
        <p:cNvGrpSpPr/>
        <p:nvPr/>
      </p:nvGrpSpPr>
      <p:grpSpPr>
        <a:xfrm>
          <a:off x="0" y="0"/>
          <a:ext cx="0" cy="0"/>
          <a:chOff x="0" y="0"/>
          <a:chExt cx="0" cy="0"/>
        </a:xfrm>
      </p:grpSpPr>
      <p:sp>
        <p:nvSpPr>
          <p:cNvPr id="289" name="Google Shape;289;p133"/>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290" name="Shape 290"/>
        <p:cNvGrpSpPr/>
        <p:nvPr/>
      </p:nvGrpSpPr>
      <p:grpSpPr>
        <a:xfrm>
          <a:off x="0" y="0"/>
          <a:ext cx="0" cy="0"/>
          <a:chOff x="0" y="0"/>
          <a:chExt cx="0" cy="0"/>
        </a:xfrm>
      </p:grpSpPr>
      <p:sp>
        <p:nvSpPr>
          <p:cNvPr id="291" name="Google Shape;291;p134"/>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292" name="Shape 292"/>
        <p:cNvGrpSpPr/>
        <p:nvPr/>
      </p:nvGrpSpPr>
      <p:grpSpPr>
        <a:xfrm>
          <a:off x="0" y="0"/>
          <a:ext cx="0" cy="0"/>
          <a:chOff x="0" y="0"/>
          <a:chExt cx="0" cy="0"/>
        </a:xfrm>
      </p:grpSpPr>
      <p:sp>
        <p:nvSpPr>
          <p:cNvPr id="293" name="Google Shape;293;p135"/>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294" name="Shape 294"/>
        <p:cNvGrpSpPr/>
        <p:nvPr/>
      </p:nvGrpSpPr>
      <p:grpSpPr>
        <a:xfrm>
          <a:off x="0" y="0"/>
          <a:ext cx="0" cy="0"/>
          <a:chOff x="0" y="0"/>
          <a:chExt cx="0" cy="0"/>
        </a:xfrm>
      </p:grpSpPr>
      <p:sp>
        <p:nvSpPr>
          <p:cNvPr id="295" name="Google Shape;295;p136"/>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296" name="Shape 296"/>
        <p:cNvGrpSpPr/>
        <p:nvPr/>
      </p:nvGrpSpPr>
      <p:grpSpPr>
        <a:xfrm>
          <a:off x="0" y="0"/>
          <a:ext cx="0" cy="0"/>
          <a:chOff x="0" y="0"/>
          <a:chExt cx="0" cy="0"/>
        </a:xfrm>
      </p:grpSpPr>
      <p:sp>
        <p:nvSpPr>
          <p:cNvPr id="297" name="Google Shape;297;p137"/>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298" name="Shape 298"/>
        <p:cNvGrpSpPr/>
        <p:nvPr/>
      </p:nvGrpSpPr>
      <p:grpSpPr>
        <a:xfrm>
          <a:off x="0" y="0"/>
          <a:ext cx="0" cy="0"/>
          <a:chOff x="0" y="0"/>
          <a:chExt cx="0" cy="0"/>
        </a:xfrm>
      </p:grpSpPr>
      <p:sp>
        <p:nvSpPr>
          <p:cNvPr id="299" name="Google Shape;299;p13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300" name="Shape 300"/>
        <p:cNvGrpSpPr/>
        <p:nvPr/>
      </p:nvGrpSpPr>
      <p:grpSpPr>
        <a:xfrm>
          <a:off x="0" y="0"/>
          <a:ext cx="0" cy="0"/>
          <a:chOff x="0" y="0"/>
          <a:chExt cx="0" cy="0"/>
        </a:xfrm>
      </p:grpSpPr>
      <p:sp>
        <p:nvSpPr>
          <p:cNvPr id="301" name="Google Shape;301;p13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302" name="Shape 302"/>
        <p:cNvGrpSpPr/>
        <p:nvPr/>
      </p:nvGrpSpPr>
      <p:grpSpPr>
        <a:xfrm>
          <a:off x="0" y="0"/>
          <a:ext cx="0" cy="0"/>
          <a:chOff x="0" y="0"/>
          <a:chExt cx="0" cy="0"/>
        </a:xfrm>
      </p:grpSpPr>
      <p:sp>
        <p:nvSpPr>
          <p:cNvPr id="303" name="Google Shape;303;p140"/>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4" name="Google Shape;304;p140"/>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32" name="Shape 32"/>
        <p:cNvGrpSpPr/>
        <p:nvPr/>
      </p:nvGrpSpPr>
      <p:grpSpPr>
        <a:xfrm>
          <a:off x="0" y="0"/>
          <a:ext cx="0" cy="0"/>
          <a:chOff x="0" y="0"/>
          <a:chExt cx="0" cy="0"/>
        </a:xfrm>
      </p:grpSpPr>
      <p:sp>
        <p:nvSpPr>
          <p:cNvPr id="33" name="Google Shape;33;p42"/>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305" name="Shape 305"/>
        <p:cNvGrpSpPr/>
        <p:nvPr/>
      </p:nvGrpSpPr>
      <p:grpSpPr>
        <a:xfrm>
          <a:off x="0" y="0"/>
          <a:ext cx="0" cy="0"/>
          <a:chOff x="0" y="0"/>
          <a:chExt cx="0" cy="0"/>
        </a:xfrm>
      </p:grpSpPr>
      <p:sp>
        <p:nvSpPr>
          <p:cNvPr id="306" name="Google Shape;306;p141"/>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7" name="Google Shape;307;p141"/>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308" name="Shape 308"/>
        <p:cNvGrpSpPr/>
        <p:nvPr/>
      </p:nvGrpSpPr>
      <p:grpSpPr>
        <a:xfrm>
          <a:off x="0" y="0"/>
          <a:ext cx="0" cy="0"/>
          <a:chOff x="0" y="0"/>
          <a:chExt cx="0" cy="0"/>
        </a:xfrm>
      </p:grpSpPr>
      <p:sp>
        <p:nvSpPr>
          <p:cNvPr id="309" name="Google Shape;309;p142"/>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0" name="Google Shape;310;p142"/>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311" name="Shape 311"/>
        <p:cNvGrpSpPr/>
        <p:nvPr/>
      </p:nvGrpSpPr>
      <p:grpSpPr>
        <a:xfrm>
          <a:off x="0" y="0"/>
          <a:ext cx="0" cy="0"/>
          <a:chOff x="0" y="0"/>
          <a:chExt cx="0" cy="0"/>
        </a:xfrm>
      </p:grpSpPr>
      <p:sp>
        <p:nvSpPr>
          <p:cNvPr id="312" name="Google Shape;312;p143"/>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13" name="Shape 313"/>
        <p:cNvGrpSpPr/>
        <p:nvPr/>
      </p:nvGrpSpPr>
      <p:grpSpPr>
        <a:xfrm>
          <a:off x="0" y="0"/>
          <a:ext cx="0" cy="0"/>
          <a:chOff x="0" y="0"/>
          <a:chExt cx="0" cy="0"/>
        </a:xfrm>
      </p:grpSpPr>
      <p:sp>
        <p:nvSpPr>
          <p:cNvPr id="314" name="Google Shape;314;p144"/>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15" name="Shape 315"/>
        <p:cNvGrpSpPr/>
        <p:nvPr/>
      </p:nvGrpSpPr>
      <p:grpSpPr>
        <a:xfrm>
          <a:off x="0" y="0"/>
          <a:ext cx="0" cy="0"/>
          <a:chOff x="0" y="0"/>
          <a:chExt cx="0" cy="0"/>
        </a:xfrm>
      </p:grpSpPr>
      <p:sp>
        <p:nvSpPr>
          <p:cNvPr id="316" name="Google Shape;316;p145"/>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17" name="Shape 317"/>
        <p:cNvGrpSpPr/>
        <p:nvPr/>
      </p:nvGrpSpPr>
      <p:grpSpPr>
        <a:xfrm>
          <a:off x="0" y="0"/>
          <a:ext cx="0" cy="0"/>
          <a:chOff x="0" y="0"/>
          <a:chExt cx="0" cy="0"/>
        </a:xfrm>
      </p:grpSpPr>
      <p:sp>
        <p:nvSpPr>
          <p:cNvPr id="318" name="Google Shape;318;p146"/>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19" name="Shape 319"/>
        <p:cNvGrpSpPr/>
        <p:nvPr/>
      </p:nvGrpSpPr>
      <p:grpSpPr>
        <a:xfrm>
          <a:off x="0" y="0"/>
          <a:ext cx="0" cy="0"/>
          <a:chOff x="0" y="0"/>
          <a:chExt cx="0" cy="0"/>
        </a:xfrm>
      </p:grpSpPr>
      <p:sp>
        <p:nvSpPr>
          <p:cNvPr id="320" name="Google Shape;320;p147"/>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1" name="Google Shape;321;p147"/>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22" name="Shape 322"/>
        <p:cNvGrpSpPr/>
        <p:nvPr/>
      </p:nvGrpSpPr>
      <p:grpSpPr>
        <a:xfrm>
          <a:off x="0" y="0"/>
          <a:ext cx="0" cy="0"/>
          <a:chOff x="0" y="0"/>
          <a:chExt cx="0" cy="0"/>
        </a:xfrm>
      </p:grpSpPr>
      <p:sp>
        <p:nvSpPr>
          <p:cNvPr id="323" name="Google Shape;323;p148"/>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4" name="Google Shape;324;p148"/>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25" name="Shape 325"/>
        <p:cNvGrpSpPr/>
        <p:nvPr/>
      </p:nvGrpSpPr>
      <p:grpSpPr>
        <a:xfrm>
          <a:off x="0" y="0"/>
          <a:ext cx="0" cy="0"/>
          <a:chOff x="0" y="0"/>
          <a:chExt cx="0" cy="0"/>
        </a:xfrm>
      </p:grpSpPr>
      <p:sp>
        <p:nvSpPr>
          <p:cNvPr id="326" name="Google Shape;326;p149"/>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27" name="Shape 327"/>
        <p:cNvGrpSpPr/>
        <p:nvPr/>
      </p:nvGrpSpPr>
      <p:grpSpPr>
        <a:xfrm>
          <a:off x="0" y="0"/>
          <a:ext cx="0" cy="0"/>
          <a:chOff x="0" y="0"/>
          <a:chExt cx="0" cy="0"/>
        </a:xfrm>
      </p:grpSpPr>
      <p:sp>
        <p:nvSpPr>
          <p:cNvPr id="328" name="Google Shape;328;p150"/>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34" name="Shape 34"/>
        <p:cNvGrpSpPr/>
        <p:nvPr/>
      </p:nvGrpSpPr>
      <p:grpSpPr>
        <a:xfrm>
          <a:off x="0" y="0"/>
          <a:ext cx="0" cy="0"/>
          <a:chOff x="0" y="0"/>
          <a:chExt cx="0" cy="0"/>
        </a:xfrm>
      </p:grpSpPr>
      <p:sp>
        <p:nvSpPr>
          <p:cNvPr id="35" name="Google Shape;35;p43"/>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29" name="Shape 329"/>
        <p:cNvGrpSpPr/>
        <p:nvPr/>
      </p:nvGrpSpPr>
      <p:grpSpPr>
        <a:xfrm>
          <a:off x="0" y="0"/>
          <a:ext cx="0" cy="0"/>
          <a:chOff x="0" y="0"/>
          <a:chExt cx="0" cy="0"/>
        </a:xfrm>
      </p:grpSpPr>
      <p:sp>
        <p:nvSpPr>
          <p:cNvPr id="330" name="Google Shape;330;p151"/>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1" name="Google Shape;331;p151"/>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32" name="Shape 332"/>
        <p:cNvGrpSpPr/>
        <p:nvPr/>
      </p:nvGrpSpPr>
      <p:grpSpPr>
        <a:xfrm>
          <a:off x="0" y="0"/>
          <a:ext cx="0" cy="0"/>
          <a:chOff x="0" y="0"/>
          <a:chExt cx="0" cy="0"/>
        </a:xfrm>
      </p:grpSpPr>
      <p:sp>
        <p:nvSpPr>
          <p:cNvPr id="333" name="Google Shape;333;p152"/>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4" name="Google Shape;334;p152"/>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35" name="Shape 335"/>
        <p:cNvGrpSpPr/>
        <p:nvPr/>
      </p:nvGrpSpPr>
      <p:grpSpPr>
        <a:xfrm>
          <a:off x="0" y="0"/>
          <a:ext cx="0" cy="0"/>
          <a:chOff x="0" y="0"/>
          <a:chExt cx="0" cy="0"/>
        </a:xfrm>
      </p:grpSpPr>
      <p:sp>
        <p:nvSpPr>
          <p:cNvPr id="336" name="Google Shape;336;p153"/>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7" name="Google Shape;337;p153"/>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8" name="Google Shape;338;p153"/>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39" name="Shape 339"/>
        <p:cNvGrpSpPr/>
        <p:nvPr/>
      </p:nvGrpSpPr>
      <p:grpSpPr>
        <a:xfrm>
          <a:off x="0" y="0"/>
          <a:ext cx="0" cy="0"/>
          <a:chOff x="0" y="0"/>
          <a:chExt cx="0" cy="0"/>
        </a:xfrm>
      </p:grpSpPr>
      <p:sp>
        <p:nvSpPr>
          <p:cNvPr id="340" name="Google Shape;340;p154"/>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1" name="Google Shape;341;p154"/>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2" name="Google Shape;342;p154"/>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43" name="Shape 343"/>
        <p:cNvGrpSpPr/>
        <p:nvPr/>
      </p:nvGrpSpPr>
      <p:grpSpPr>
        <a:xfrm>
          <a:off x="0" y="0"/>
          <a:ext cx="0" cy="0"/>
          <a:chOff x="0" y="0"/>
          <a:chExt cx="0" cy="0"/>
        </a:xfrm>
      </p:grpSpPr>
      <p:sp>
        <p:nvSpPr>
          <p:cNvPr id="344" name="Google Shape;344;p155"/>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5" name="Google Shape;345;p155"/>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46" name="Shape 346"/>
        <p:cNvGrpSpPr/>
        <p:nvPr/>
      </p:nvGrpSpPr>
      <p:grpSpPr>
        <a:xfrm>
          <a:off x="0" y="0"/>
          <a:ext cx="0" cy="0"/>
          <a:chOff x="0" y="0"/>
          <a:chExt cx="0" cy="0"/>
        </a:xfrm>
      </p:grpSpPr>
      <p:sp>
        <p:nvSpPr>
          <p:cNvPr id="347" name="Google Shape;347;p156"/>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8" name="Google Shape;348;p156"/>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49" name="Shape 349"/>
        <p:cNvGrpSpPr/>
        <p:nvPr/>
      </p:nvGrpSpPr>
      <p:grpSpPr>
        <a:xfrm>
          <a:off x="0" y="0"/>
          <a:ext cx="0" cy="0"/>
          <a:chOff x="0" y="0"/>
          <a:chExt cx="0" cy="0"/>
        </a:xfrm>
      </p:grpSpPr>
      <p:sp>
        <p:nvSpPr>
          <p:cNvPr id="350" name="Google Shape;350;p157"/>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1" name="Google Shape;351;p157"/>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52" name="Shape 352"/>
        <p:cNvGrpSpPr/>
        <p:nvPr/>
      </p:nvGrpSpPr>
      <p:grpSpPr>
        <a:xfrm>
          <a:off x="0" y="0"/>
          <a:ext cx="0" cy="0"/>
          <a:chOff x="0" y="0"/>
          <a:chExt cx="0" cy="0"/>
        </a:xfrm>
      </p:grpSpPr>
      <p:sp>
        <p:nvSpPr>
          <p:cNvPr id="353" name="Google Shape;353;p158"/>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4" name="Google Shape;354;p158"/>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55" name="Shape 355"/>
        <p:cNvGrpSpPr/>
        <p:nvPr/>
      </p:nvGrpSpPr>
      <p:grpSpPr>
        <a:xfrm>
          <a:off x="0" y="0"/>
          <a:ext cx="0" cy="0"/>
          <a:chOff x="0" y="0"/>
          <a:chExt cx="0" cy="0"/>
        </a:xfrm>
      </p:grpSpPr>
      <p:sp>
        <p:nvSpPr>
          <p:cNvPr id="356" name="Google Shape;356;p159"/>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7" name="Google Shape;357;p159"/>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58" name="Shape 358"/>
        <p:cNvGrpSpPr/>
        <p:nvPr/>
      </p:nvGrpSpPr>
      <p:grpSpPr>
        <a:xfrm>
          <a:off x="0" y="0"/>
          <a:ext cx="0" cy="0"/>
          <a:chOff x="0" y="0"/>
          <a:chExt cx="0" cy="0"/>
        </a:xfrm>
      </p:grpSpPr>
      <p:sp>
        <p:nvSpPr>
          <p:cNvPr id="359" name="Google Shape;359;p160"/>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0" name="Google Shape;360;p160"/>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1" name="Google Shape;361;p160"/>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2" name="Google Shape;362;p160"/>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36" name="Shape 36"/>
        <p:cNvGrpSpPr/>
        <p:nvPr/>
      </p:nvGrpSpPr>
      <p:grpSpPr>
        <a:xfrm>
          <a:off x="0" y="0"/>
          <a:ext cx="0" cy="0"/>
          <a:chOff x="0" y="0"/>
          <a:chExt cx="0" cy="0"/>
        </a:xfrm>
      </p:grpSpPr>
      <p:sp>
        <p:nvSpPr>
          <p:cNvPr id="37" name="Google Shape;37;p44"/>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63" name="Shape 363"/>
        <p:cNvGrpSpPr/>
        <p:nvPr/>
      </p:nvGrpSpPr>
      <p:grpSpPr>
        <a:xfrm>
          <a:off x="0" y="0"/>
          <a:ext cx="0" cy="0"/>
          <a:chOff x="0" y="0"/>
          <a:chExt cx="0" cy="0"/>
        </a:xfrm>
      </p:grpSpPr>
      <p:sp>
        <p:nvSpPr>
          <p:cNvPr id="364" name="Google Shape;364;p161"/>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5" name="Google Shape;365;p161"/>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6" name="Google Shape;366;p161"/>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7" name="Google Shape;367;p161"/>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8" name="Google Shape;368;p161"/>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69" name="Shape 369"/>
        <p:cNvGrpSpPr/>
        <p:nvPr/>
      </p:nvGrpSpPr>
      <p:grpSpPr>
        <a:xfrm>
          <a:off x="0" y="0"/>
          <a:ext cx="0" cy="0"/>
          <a:chOff x="0" y="0"/>
          <a:chExt cx="0" cy="0"/>
        </a:xfrm>
      </p:grpSpPr>
      <p:sp>
        <p:nvSpPr>
          <p:cNvPr id="370" name="Google Shape;370;p162"/>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1" name="Google Shape;371;p162"/>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2" name="Google Shape;372;p162"/>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3" name="Google Shape;373;p162"/>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4" name="Google Shape;374;p162"/>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375" name="Shape 375"/>
        <p:cNvGrpSpPr/>
        <p:nvPr/>
      </p:nvGrpSpPr>
      <p:grpSpPr>
        <a:xfrm>
          <a:off x="0" y="0"/>
          <a:ext cx="0" cy="0"/>
          <a:chOff x="0" y="0"/>
          <a:chExt cx="0" cy="0"/>
        </a:xfrm>
      </p:grpSpPr>
      <p:sp>
        <p:nvSpPr>
          <p:cNvPr id="376" name="Google Shape;376;p163"/>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7" name="Google Shape;377;p163"/>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8" name="Google Shape;378;p163"/>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9" name="Google Shape;379;p163"/>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0" name="Google Shape;380;p163"/>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1" name="Google Shape;381;p163"/>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382" name="Shape 382"/>
        <p:cNvGrpSpPr/>
        <p:nvPr/>
      </p:nvGrpSpPr>
      <p:grpSpPr>
        <a:xfrm>
          <a:off x="0" y="0"/>
          <a:ext cx="0" cy="0"/>
          <a:chOff x="0" y="0"/>
          <a:chExt cx="0" cy="0"/>
        </a:xfrm>
      </p:grpSpPr>
      <p:sp>
        <p:nvSpPr>
          <p:cNvPr id="383" name="Google Shape;383;p164"/>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4" name="Google Shape;384;p164"/>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5" name="Google Shape;385;p164"/>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386" name="Shape 386"/>
        <p:cNvGrpSpPr/>
        <p:nvPr/>
      </p:nvGrpSpPr>
      <p:grpSpPr>
        <a:xfrm>
          <a:off x="0" y="0"/>
          <a:ext cx="0" cy="0"/>
          <a:chOff x="0" y="0"/>
          <a:chExt cx="0" cy="0"/>
        </a:xfrm>
      </p:grpSpPr>
      <p:sp>
        <p:nvSpPr>
          <p:cNvPr id="387" name="Google Shape;387;p165"/>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8" name="Google Shape;388;p165"/>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9" name="Google Shape;389;p165"/>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390" name="Shape 390"/>
        <p:cNvGrpSpPr/>
        <p:nvPr/>
      </p:nvGrpSpPr>
      <p:grpSpPr>
        <a:xfrm>
          <a:off x="0" y="0"/>
          <a:ext cx="0" cy="0"/>
          <a:chOff x="0" y="0"/>
          <a:chExt cx="0" cy="0"/>
        </a:xfrm>
      </p:grpSpPr>
      <p:pic>
        <p:nvPicPr>
          <p:cNvPr id="391" name="Google Shape;391;p166"/>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392" name="Google Shape;392;p166"/>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93" name="Google Shape;393;p166"/>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394" name="Google Shape;394;p166"/>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395" name="Shape 395"/>
        <p:cNvGrpSpPr/>
        <p:nvPr/>
      </p:nvGrpSpPr>
      <p:grpSpPr>
        <a:xfrm>
          <a:off x="0" y="0"/>
          <a:ext cx="0" cy="0"/>
          <a:chOff x="0" y="0"/>
          <a:chExt cx="0" cy="0"/>
        </a:xfrm>
      </p:grpSpPr>
      <p:grpSp>
        <p:nvGrpSpPr>
          <p:cNvPr id="396" name="Google Shape;396;p167"/>
          <p:cNvGrpSpPr/>
          <p:nvPr/>
        </p:nvGrpSpPr>
        <p:grpSpPr>
          <a:xfrm>
            <a:off x="8952364" y="2753182"/>
            <a:ext cx="3296028" cy="6769483"/>
            <a:chOff x="3739073" y="951230"/>
            <a:chExt cx="1665853" cy="3421380"/>
          </a:xfrm>
        </p:grpSpPr>
        <p:pic>
          <p:nvPicPr>
            <p:cNvPr id="397" name="Google Shape;397;p167"/>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398" name="Google Shape;398;p167"/>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399" name="Google Shape;399;p167"/>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00" name="Google Shape;400;p167"/>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401" name="Google Shape;401;p167"/>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402" name="Shape 402"/>
        <p:cNvGrpSpPr/>
        <p:nvPr/>
      </p:nvGrpSpPr>
      <p:grpSpPr>
        <a:xfrm>
          <a:off x="0" y="0"/>
          <a:ext cx="0" cy="0"/>
          <a:chOff x="0" y="0"/>
          <a:chExt cx="0" cy="0"/>
        </a:xfrm>
      </p:grpSpPr>
      <p:pic>
        <p:nvPicPr>
          <p:cNvPr id="403" name="Google Shape;403;p168"/>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404" name="Google Shape;404;p168"/>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405" name="Shape 405"/>
        <p:cNvGrpSpPr/>
        <p:nvPr/>
      </p:nvGrpSpPr>
      <p:grpSpPr>
        <a:xfrm>
          <a:off x="0" y="0"/>
          <a:ext cx="0" cy="0"/>
          <a:chOff x="0" y="0"/>
          <a:chExt cx="0" cy="0"/>
        </a:xfrm>
      </p:grpSpPr>
      <p:sp>
        <p:nvSpPr>
          <p:cNvPr id="406" name="Google Shape;406;p169"/>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7" name="Google Shape;407;p169"/>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8" name="Google Shape;408;p169"/>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9" name="Google Shape;409;p169"/>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0" name="Google Shape;410;p169"/>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1" name="Google Shape;411;p169"/>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412" name="Shape 412"/>
        <p:cNvGrpSpPr/>
        <p:nvPr/>
      </p:nvGrpSpPr>
      <p:grpSpPr>
        <a:xfrm>
          <a:off x="0" y="0"/>
          <a:ext cx="0" cy="0"/>
          <a:chOff x="0" y="0"/>
          <a:chExt cx="0" cy="0"/>
        </a:xfrm>
      </p:grpSpPr>
      <p:sp>
        <p:nvSpPr>
          <p:cNvPr id="413" name="Google Shape;413;p170"/>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4" name="Google Shape;414;p170"/>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5" name="Google Shape;415;p170"/>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6" name="Google Shape;416;p170"/>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7" name="Google Shape;417;p170"/>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8" name="Google Shape;418;p170"/>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38" name="Shape 38"/>
        <p:cNvGrpSpPr/>
        <p:nvPr/>
      </p:nvGrpSpPr>
      <p:grpSpPr>
        <a:xfrm>
          <a:off x="0" y="0"/>
          <a:ext cx="0" cy="0"/>
          <a:chOff x="0" y="0"/>
          <a:chExt cx="0" cy="0"/>
        </a:xfrm>
      </p:grpSpPr>
      <p:sp>
        <p:nvSpPr>
          <p:cNvPr id="39" name="Google Shape;39;p45"/>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19" name="Shape 419"/>
        <p:cNvGrpSpPr/>
        <p:nvPr/>
      </p:nvGrpSpPr>
      <p:grpSpPr>
        <a:xfrm>
          <a:off x="0" y="0"/>
          <a:ext cx="0" cy="0"/>
          <a:chOff x="0" y="0"/>
          <a:chExt cx="0" cy="0"/>
        </a:xfrm>
      </p:grpSpPr>
      <p:sp>
        <p:nvSpPr>
          <p:cNvPr id="420" name="Google Shape;420;p171"/>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1" name="Google Shape;421;p171"/>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2" name="Google Shape;422;p171"/>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3" name="Google Shape;423;p171"/>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24" name="Shape 424"/>
        <p:cNvGrpSpPr/>
        <p:nvPr/>
      </p:nvGrpSpPr>
      <p:grpSpPr>
        <a:xfrm>
          <a:off x="0" y="0"/>
          <a:ext cx="0" cy="0"/>
          <a:chOff x="0" y="0"/>
          <a:chExt cx="0" cy="0"/>
        </a:xfrm>
      </p:grpSpPr>
      <p:sp>
        <p:nvSpPr>
          <p:cNvPr id="425" name="Google Shape;425;p172"/>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6" name="Google Shape;426;p172"/>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7" name="Google Shape;427;p172"/>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8" name="Google Shape;428;p172"/>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29" name="Shape 429"/>
        <p:cNvGrpSpPr/>
        <p:nvPr/>
      </p:nvGrpSpPr>
      <p:grpSpPr>
        <a:xfrm>
          <a:off x="0" y="0"/>
          <a:ext cx="0" cy="0"/>
          <a:chOff x="0" y="0"/>
          <a:chExt cx="0" cy="0"/>
        </a:xfrm>
      </p:grpSpPr>
      <p:sp>
        <p:nvSpPr>
          <p:cNvPr id="430" name="Google Shape;430;p173"/>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1" name="Google Shape;431;p173"/>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2" name="Google Shape;432;p173"/>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173"/>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4" name="Google Shape;434;p173"/>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35" name="Shape 435"/>
        <p:cNvGrpSpPr/>
        <p:nvPr/>
      </p:nvGrpSpPr>
      <p:grpSpPr>
        <a:xfrm>
          <a:off x="0" y="0"/>
          <a:ext cx="0" cy="0"/>
          <a:chOff x="0" y="0"/>
          <a:chExt cx="0" cy="0"/>
        </a:xfrm>
      </p:grpSpPr>
      <p:sp>
        <p:nvSpPr>
          <p:cNvPr id="436" name="Google Shape;436;p174"/>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37" name="Google Shape;437;p174"/>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8" name="Google Shape;438;p174"/>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9" name="Google Shape;439;p174"/>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0" name="Google Shape;440;p174"/>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1" name="Google Shape;441;p174"/>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42" name="Shape 442"/>
        <p:cNvGrpSpPr/>
        <p:nvPr/>
      </p:nvGrpSpPr>
      <p:grpSpPr>
        <a:xfrm>
          <a:off x="0" y="0"/>
          <a:ext cx="0" cy="0"/>
          <a:chOff x="0" y="0"/>
          <a:chExt cx="0" cy="0"/>
        </a:xfrm>
      </p:grpSpPr>
      <p:sp>
        <p:nvSpPr>
          <p:cNvPr id="443" name="Google Shape;443;p175"/>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4" name="Google Shape;444;p175"/>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5" name="Google Shape;445;p175"/>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6" name="Google Shape;446;p175"/>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7" name="Google Shape;447;p175"/>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40" name="Shape 40"/>
        <p:cNvGrpSpPr/>
        <p:nvPr/>
      </p:nvGrpSpPr>
      <p:grpSpPr>
        <a:xfrm>
          <a:off x="0" y="0"/>
          <a:ext cx="0" cy="0"/>
          <a:chOff x="0" y="0"/>
          <a:chExt cx="0" cy="0"/>
        </a:xfrm>
      </p:grpSpPr>
      <p:sp>
        <p:nvSpPr>
          <p:cNvPr id="41" name="Google Shape;41;p46"/>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42" name="Shape 42"/>
        <p:cNvGrpSpPr/>
        <p:nvPr/>
      </p:nvGrpSpPr>
      <p:grpSpPr>
        <a:xfrm>
          <a:off x="0" y="0"/>
          <a:ext cx="0" cy="0"/>
          <a:chOff x="0" y="0"/>
          <a:chExt cx="0" cy="0"/>
        </a:xfrm>
      </p:grpSpPr>
      <p:sp>
        <p:nvSpPr>
          <p:cNvPr id="43" name="Google Shape;43;p47"/>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44" name="Shape 44"/>
        <p:cNvGrpSpPr/>
        <p:nvPr/>
      </p:nvGrpSpPr>
      <p:grpSpPr>
        <a:xfrm>
          <a:off x="0" y="0"/>
          <a:ext cx="0" cy="0"/>
          <a:chOff x="0" y="0"/>
          <a:chExt cx="0" cy="0"/>
        </a:xfrm>
      </p:grpSpPr>
      <p:sp>
        <p:nvSpPr>
          <p:cNvPr id="45" name="Google Shape;45;p48"/>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46" name="Shape 46"/>
        <p:cNvGrpSpPr/>
        <p:nvPr/>
      </p:nvGrpSpPr>
      <p:grpSpPr>
        <a:xfrm>
          <a:off x="0" y="0"/>
          <a:ext cx="0" cy="0"/>
          <a:chOff x="0" y="0"/>
          <a:chExt cx="0" cy="0"/>
        </a:xfrm>
      </p:grpSpPr>
      <p:sp>
        <p:nvSpPr>
          <p:cNvPr id="47" name="Google Shape;47;p49"/>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48" name="Shape 48"/>
        <p:cNvGrpSpPr/>
        <p:nvPr/>
      </p:nvGrpSpPr>
      <p:grpSpPr>
        <a:xfrm>
          <a:off x="0" y="0"/>
          <a:ext cx="0" cy="0"/>
          <a:chOff x="0" y="0"/>
          <a:chExt cx="0" cy="0"/>
        </a:xfrm>
      </p:grpSpPr>
      <p:sp>
        <p:nvSpPr>
          <p:cNvPr id="49" name="Google Shape;49;p50"/>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2" name="Shape 12"/>
        <p:cNvGrpSpPr/>
        <p:nvPr/>
      </p:nvGrpSpPr>
      <p:grpSpPr>
        <a:xfrm>
          <a:off x="0" y="0"/>
          <a:ext cx="0" cy="0"/>
          <a:chOff x="0" y="0"/>
          <a:chExt cx="0" cy="0"/>
        </a:xfrm>
      </p:grpSpPr>
      <p:sp>
        <p:nvSpPr>
          <p:cNvPr id="13" name="Google Shape;13;p26"/>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50" name="Shape 50"/>
        <p:cNvGrpSpPr/>
        <p:nvPr/>
      </p:nvGrpSpPr>
      <p:grpSpPr>
        <a:xfrm>
          <a:off x="0" y="0"/>
          <a:ext cx="0" cy="0"/>
          <a:chOff x="0" y="0"/>
          <a:chExt cx="0" cy="0"/>
        </a:xfrm>
      </p:grpSpPr>
      <p:sp>
        <p:nvSpPr>
          <p:cNvPr id="51" name="Google Shape;51;p51"/>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52" name="Shape 52"/>
        <p:cNvGrpSpPr/>
        <p:nvPr/>
      </p:nvGrpSpPr>
      <p:grpSpPr>
        <a:xfrm>
          <a:off x="0" y="0"/>
          <a:ext cx="0" cy="0"/>
          <a:chOff x="0" y="0"/>
          <a:chExt cx="0" cy="0"/>
        </a:xfrm>
      </p:grpSpPr>
      <p:sp>
        <p:nvSpPr>
          <p:cNvPr id="53" name="Google Shape;53;p52"/>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54" name="Shape 54"/>
        <p:cNvGrpSpPr/>
        <p:nvPr/>
      </p:nvGrpSpPr>
      <p:grpSpPr>
        <a:xfrm>
          <a:off x="0" y="0"/>
          <a:ext cx="0" cy="0"/>
          <a:chOff x="0" y="0"/>
          <a:chExt cx="0" cy="0"/>
        </a:xfrm>
      </p:grpSpPr>
      <p:sp>
        <p:nvSpPr>
          <p:cNvPr id="55" name="Google Shape;55;p53"/>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56" name="Shape 56"/>
        <p:cNvGrpSpPr/>
        <p:nvPr/>
      </p:nvGrpSpPr>
      <p:grpSpPr>
        <a:xfrm>
          <a:off x="0" y="0"/>
          <a:ext cx="0" cy="0"/>
          <a:chOff x="0" y="0"/>
          <a:chExt cx="0" cy="0"/>
        </a:xfrm>
      </p:grpSpPr>
      <p:sp>
        <p:nvSpPr>
          <p:cNvPr id="57" name="Google Shape;57;p54"/>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58" name="Shape 58"/>
        <p:cNvGrpSpPr/>
        <p:nvPr/>
      </p:nvGrpSpPr>
      <p:grpSpPr>
        <a:xfrm>
          <a:off x="0" y="0"/>
          <a:ext cx="0" cy="0"/>
          <a:chOff x="0" y="0"/>
          <a:chExt cx="0" cy="0"/>
        </a:xfrm>
      </p:grpSpPr>
      <p:sp>
        <p:nvSpPr>
          <p:cNvPr id="59" name="Google Shape;59;p55"/>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60" name="Shape 60"/>
        <p:cNvGrpSpPr/>
        <p:nvPr/>
      </p:nvGrpSpPr>
      <p:grpSpPr>
        <a:xfrm>
          <a:off x="0" y="0"/>
          <a:ext cx="0" cy="0"/>
          <a:chOff x="0" y="0"/>
          <a:chExt cx="0" cy="0"/>
        </a:xfrm>
      </p:grpSpPr>
      <p:sp>
        <p:nvSpPr>
          <p:cNvPr id="61" name="Google Shape;61;p56"/>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62" name="Shape 62"/>
        <p:cNvGrpSpPr/>
        <p:nvPr/>
      </p:nvGrpSpPr>
      <p:grpSpPr>
        <a:xfrm>
          <a:off x="0" y="0"/>
          <a:ext cx="0" cy="0"/>
          <a:chOff x="0" y="0"/>
          <a:chExt cx="0" cy="0"/>
        </a:xfrm>
      </p:grpSpPr>
      <p:sp>
        <p:nvSpPr>
          <p:cNvPr id="63" name="Google Shape;63;p57"/>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64" name="Shape 64"/>
        <p:cNvGrpSpPr/>
        <p:nvPr/>
      </p:nvGrpSpPr>
      <p:grpSpPr>
        <a:xfrm>
          <a:off x="0" y="0"/>
          <a:ext cx="0" cy="0"/>
          <a:chOff x="0" y="0"/>
          <a:chExt cx="0" cy="0"/>
        </a:xfrm>
      </p:grpSpPr>
      <p:sp>
        <p:nvSpPr>
          <p:cNvPr id="65" name="Google Shape;65;p58"/>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6" name="Shape 66"/>
        <p:cNvGrpSpPr/>
        <p:nvPr/>
      </p:nvGrpSpPr>
      <p:grpSpPr>
        <a:xfrm>
          <a:off x="0" y="0"/>
          <a:ext cx="0" cy="0"/>
          <a:chOff x="0" y="0"/>
          <a:chExt cx="0" cy="0"/>
        </a:xfrm>
      </p:grpSpPr>
      <p:sp>
        <p:nvSpPr>
          <p:cNvPr id="67" name="Google Shape;67;p59"/>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68" name="Shape 68"/>
        <p:cNvGrpSpPr/>
        <p:nvPr/>
      </p:nvGrpSpPr>
      <p:grpSpPr>
        <a:xfrm>
          <a:off x="0" y="0"/>
          <a:ext cx="0" cy="0"/>
          <a:chOff x="0" y="0"/>
          <a:chExt cx="0" cy="0"/>
        </a:xfrm>
      </p:grpSpPr>
      <p:sp>
        <p:nvSpPr>
          <p:cNvPr id="69" name="Google Shape;69;p60"/>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4" name="Shape 14"/>
        <p:cNvGrpSpPr/>
        <p:nvPr/>
      </p:nvGrpSpPr>
      <p:grpSpPr>
        <a:xfrm>
          <a:off x="0" y="0"/>
          <a:ext cx="0" cy="0"/>
          <a:chOff x="0" y="0"/>
          <a:chExt cx="0" cy="0"/>
        </a:xfrm>
      </p:grpSpPr>
      <p:sp>
        <p:nvSpPr>
          <p:cNvPr id="15" name="Google Shape;15;p28"/>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28"/>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70" name="Shape 70"/>
        <p:cNvGrpSpPr/>
        <p:nvPr/>
      </p:nvGrpSpPr>
      <p:grpSpPr>
        <a:xfrm>
          <a:off x="0" y="0"/>
          <a:ext cx="0" cy="0"/>
          <a:chOff x="0" y="0"/>
          <a:chExt cx="0" cy="0"/>
        </a:xfrm>
      </p:grpSpPr>
      <p:sp>
        <p:nvSpPr>
          <p:cNvPr id="71" name="Google Shape;71;p61"/>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72" name="Shape 72"/>
        <p:cNvGrpSpPr/>
        <p:nvPr/>
      </p:nvGrpSpPr>
      <p:grpSpPr>
        <a:xfrm>
          <a:off x="0" y="0"/>
          <a:ext cx="0" cy="0"/>
          <a:chOff x="0" y="0"/>
          <a:chExt cx="0" cy="0"/>
        </a:xfrm>
      </p:grpSpPr>
      <p:sp>
        <p:nvSpPr>
          <p:cNvPr id="73" name="Google Shape;73;p62"/>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4" name="Shape 74"/>
        <p:cNvGrpSpPr/>
        <p:nvPr/>
      </p:nvGrpSpPr>
      <p:grpSpPr>
        <a:xfrm>
          <a:off x="0" y="0"/>
          <a:ext cx="0" cy="0"/>
          <a:chOff x="0" y="0"/>
          <a:chExt cx="0" cy="0"/>
        </a:xfrm>
      </p:grpSpPr>
      <p:sp>
        <p:nvSpPr>
          <p:cNvPr id="75" name="Google Shape;75;p63"/>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76" name="Shape 76"/>
        <p:cNvGrpSpPr/>
        <p:nvPr/>
      </p:nvGrpSpPr>
      <p:grpSpPr>
        <a:xfrm>
          <a:off x="0" y="0"/>
          <a:ext cx="0" cy="0"/>
          <a:chOff x="0" y="0"/>
          <a:chExt cx="0" cy="0"/>
        </a:xfrm>
      </p:grpSpPr>
      <p:sp>
        <p:nvSpPr>
          <p:cNvPr id="77" name="Google Shape;77;p64"/>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78" name="Shape 78"/>
        <p:cNvGrpSpPr/>
        <p:nvPr/>
      </p:nvGrpSpPr>
      <p:grpSpPr>
        <a:xfrm>
          <a:off x="0" y="0"/>
          <a:ext cx="0" cy="0"/>
          <a:chOff x="0" y="0"/>
          <a:chExt cx="0" cy="0"/>
        </a:xfrm>
      </p:grpSpPr>
      <p:sp>
        <p:nvSpPr>
          <p:cNvPr id="79" name="Google Shape;79;p65"/>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80" name="Shape 80"/>
        <p:cNvGrpSpPr/>
        <p:nvPr/>
      </p:nvGrpSpPr>
      <p:grpSpPr>
        <a:xfrm>
          <a:off x="0" y="0"/>
          <a:ext cx="0" cy="0"/>
          <a:chOff x="0" y="0"/>
          <a:chExt cx="0" cy="0"/>
        </a:xfrm>
      </p:grpSpPr>
      <p:sp>
        <p:nvSpPr>
          <p:cNvPr id="81" name="Google Shape;81;p66"/>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82" name="Shape 82"/>
        <p:cNvGrpSpPr/>
        <p:nvPr/>
      </p:nvGrpSpPr>
      <p:grpSpPr>
        <a:xfrm>
          <a:off x="0" y="0"/>
          <a:ext cx="0" cy="0"/>
          <a:chOff x="0" y="0"/>
          <a:chExt cx="0" cy="0"/>
        </a:xfrm>
      </p:grpSpPr>
      <p:sp>
        <p:nvSpPr>
          <p:cNvPr id="83" name="Google Shape;83;p67"/>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84" name="Shape 84"/>
        <p:cNvGrpSpPr/>
        <p:nvPr/>
      </p:nvGrpSpPr>
      <p:grpSpPr>
        <a:xfrm>
          <a:off x="0" y="0"/>
          <a:ext cx="0" cy="0"/>
          <a:chOff x="0" y="0"/>
          <a:chExt cx="0" cy="0"/>
        </a:xfrm>
      </p:grpSpPr>
      <p:sp>
        <p:nvSpPr>
          <p:cNvPr id="85" name="Google Shape;85;p6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86" name="Shape 86"/>
        <p:cNvGrpSpPr/>
        <p:nvPr/>
      </p:nvGrpSpPr>
      <p:grpSpPr>
        <a:xfrm>
          <a:off x="0" y="0"/>
          <a:ext cx="0" cy="0"/>
          <a:chOff x="0" y="0"/>
          <a:chExt cx="0" cy="0"/>
        </a:xfrm>
      </p:grpSpPr>
      <p:sp>
        <p:nvSpPr>
          <p:cNvPr id="87" name="Google Shape;87;p6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88" name="Shape 88"/>
        <p:cNvGrpSpPr/>
        <p:nvPr/>
      </p:nvGrpSpPr>
      <p:grpSpPr>
        <a:xfrm>
          <a:off x="0" y="0"/>
          <a:ext cx="0" cy="0"/>
          <a:chOff x="0" y="0"/>
          <a:chExt cx="0" cy="0"/>
        </a:xfrm>
      </p:grpSpPr>
      <p:sp>
        <p:nvSpPr>
          <p:cNvPr id="89" name="Google Shape;89;p70"/>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0" name="Google Shape;90;p70"/>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Blank">
  <p:cSld name="32_Blank">
    <p:spTree>
      <p:nvGrpSpPr>
        <p:cNvPr id="17" name="Shape 17"/>
        <p:cNvGrpSpPr/>
        <p:nvPr/>
      </p:nvGrpSpPr>
      <p:grpSpPr>
        <a:xfrm>
          <a:off x="0" y="0"/>
          <a:ext cx="0" cy="0"/>
          <a:chOff x="0" y="0"/>
          <a:chExt cx="0" cy="0"/>
        </a:xfrm>
      </p:grpSpPr>
      <p:sp>
        <p:nvSpPr>
          <p:cNvPr id="18" name="Google Shape;18;p31"/>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 name="Google Shape;19;p31"/>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91" name="Shape 91"/>
        <p:cNvGrpSpPr/>
        <p:nvPr/>
      </p:nvGrpSpPr>
      <p:grpSpPr>
        <a:xfrm>
          <a:off x="0" y="0"/>
          <a:ext cx="0" cy="0"/>
          <a:chOff x="0" y="0"/>
          <a:chExt cx="0" cy="0"/>
        </a:xfrm>
      </p:grpSpPr>
      <p:sp>
        <p:nvSpPr>
          <p:cNvPr id="92" name="Google Shape;92;p71"/>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3" name="Shape 93"/>
        <p:cNvGrpSpPr/>
        <p:nvPr/>
      </p:nvGrpSpPr>
      <p:grpSpPr>
        <a:xfrm>
          <a:off x="0" y="0"/>
          <a:ext cx="0" cy="0"/>
          <a:chOff x="0" y="0"/>
          <a:chExt cx="0" cy="0"/>
        </a:xfrm>
      </p:grpSpPr>
      <p:sp>
        <p:nvSpPr>
          <p:cNvPr id="94" name="Google Shape;94;p72"/>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95" name="Shape 95"/>
        <p:cNvGrpSpPr/>
        <p:nvPr/>
      </p:nvGrpSpPr>
      <p:grpSpPr>
        <a:xfrm>
          <a:off x="0" y="0"/>
          <a:ext cx="0" cy="0"/>
          <a:chOff x="0" y="0"/>
          <a:chExt cx="0" cy="0"/>
        </a:xfrm>
      </p:grpSpPr>
      <p:sp>
        <p:nvSpPr>
          <p:cNvPr id="96" name="Google Shape;96;p73"/>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97" name="Shape 97"/>
        <p:cNvGrpSpPr/>
        <p:nvPr/>
      </p:nvGrpSpPr>
      <p:grpSpPr>
        <a:xfrm>
          <a:off x="0" y="0"/>
          <a:ext cx="0" cy="0"/>
          <a:chOff x="0" y="0"/>
          <a:chExt cx="0" cy="0"/>
        </a:xfrm>
      </p:grpSpPr>
      <p:sp>
        <p:nvSpPr>
          <p:cNvPr id="98" name="Google Shape;98;p74"/>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99" name="Shape 99"/>
        <p:cNvGrpSpPr/>
        <p:nvPr/>
      </p:nvGrpSpPr>
      <p:grpSpPr>
        <a:xfrm>
          <a:off x="0" y="0"/>
          <a:ext cx="0" cy="0"/>
          <a:chOff x="0" y="0"/>
          <a:chExt cx="0" cy="0"/>
        </a:xfrm>
      </p:grpSpPr>
      <p:sp>
        <p:nvSpPr>
          <p:cNvPr id="100" name="Google Shape;100;p75"/>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1" name="Google Shape;101;p75"/>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02" name="Shape 102"/>
        <p:cNvGrpSpPr/>
        <p:nvPr/>
      </p:nvGrpSpPr>
      <p:grpSpPr>
        <a:xfrm>
          <a:off x="0" y="0"/>
          <a:ext cx="0" cy="0"/>
          <a:chOff x="0" y="0"/>
          <a:chExt cx="0" cy="0"/>
        </a:xfrm>
      </p:grpSpPr>
      <p:sp>
        <p:nvSpPr>
          <p:cNvPr id="103" name="Google Shape;103;p76"/>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4" name="Google Shape;104;p76"/>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5" name="Shape 105"/>
        <p:cNvGrpSpPr/>
        <p:nvPr/>
      </p:nvGrpSpPr>
      <p:grpSpPr>
        <a:xfrm>
          <a:off x="0" y="0"/>
          <a:ext cx="0" cy="0"/>
          <a:chOff x="0" y="0"/>
          <a:chExt cx="0" cy="0"/>
        </a:xfrm>
      </p:grpSpPr>
      <p:sp>
        <p:nvSpPr>
          <p:cNvPr id="106" name="Google Shape;106;p77"/>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07" name="Shape 107"/>
        <p:cNvGrpSpPr/>
        <p:nvPr/>
      </p:nvGrpSpPr>
      <p:grpSpPr>
        <a:xfrm>
          <a:off x="0" y="0"/>
          <a:ext cx="0" cy="0"/>
          <a:chOff x="0" y="0"/>
          <a:chExt cx="0" cy="0"/>
        </a:xfrm>
      </p:grpSpPr>
      <p:sp>
        <p:nvSpPr>
          <p:cNvPr id="108" name="Google Shape;108;p78"/>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09" name="Shape 109"/>
        <p:cNvGrpSpPr/>
        <p:nvPr/>
      </p:nvGrpSpPr>
      <p:grpSpPr>
        <a:xfrm>
          <a:off x="0" y="0"/>
          <a:ext cx="0" cy="0"/>
          <a:chOff x="0" y="0"/>
          <a:chExt cx="0" cy="0"/>
        </a:xfrm>
      </p:grpSpPr>
      <p:sp>
        <p:nvSpPr>
          <p:cNvPr id="110" name="Google Shape;110;p79"/>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1" name="Google Shape;111;p79"/>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12" name="Shape 112"/>
        <p:cNvGrpSpPr/>
        <p:nvPr/>
      </p:nvGrpSpPr>
      <p:grpSpPr>
        <a:xfrm>
          <a:off x="0" y="0"/>
          <a:ext cx="0" cy="0"/>
          <a:chOff x="0" y="0"/>
          <a:chExt cx="0" cy="0"/>
        </a:xfrm>
      </p:grpSpPr>
      <p:sp>
        <p:nvSpPr>
          <p:cNvPr id="113" name="Google Shape;113;p80"/>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4" name="Google Shape;114;p80"/>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Blank">
  <p:cSld name="31_Blank">
    <p:spTree>
      <p:nvGrpSpPr>
        <p:cNvPr id="20" name="Shape 20"/>
        <p:cNvGrpSpPr/>
        <p:nvPr/>
      </p:nvGrpSpPr>
      <p:grpSpPr>
        <a:xfrm>
          <a:off x="0" y="0"/>
          <a:ext cx="0" cy="0"/>
          <a:chOff x="0" y="0"/>
          <a:chExt cx="0" cy="0"/>
        </a:xfrm>
      </p:grpSpPr>
      <p:sp>
        <p:nvSpPr>
          <p:cNvPr id="21" name="Google Shape;21;p30"/>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 name="Google Shape;22;p30"/>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15" name="Shape 115"/>
        <p:cNvGrpSpPr/>
        <p:nvPr/>
      </p:nvGrpSpPr>
      <p:grpSpPr>
        <a:xfrm>
          <a:off x="0" y="0"/>
          <a:ext cx="0" cy="0"/>
          <a:chOff x="0" y="0"/>
          <a:chExt cx="0" cy="0"/>
        </a:xfrm>
      </p:grpSpPr>
      <p:sp>
        <p:nvSpPr>
          <p:cNvPr id="116" name="Google Shape;116;p81"/>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7" name="Google Shape;117;p81"/>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18" name="Shape 118"/>
        <p:cNvGrpSpPr/>
        <p:nvPr/>
      </p:nvGrpSpPr>
      <p:grpSpPr>
        <a:xfrm>
          <a:off x="0" y="0"/>
          <a:ext cx="0" cy="0"/>
          <a:chOff x="0" y="0"/>
          <a:chExt cx="0" cy="0"/>
        </a:xfrm>
      </p:grpSpPr>
      <p:sp>
        <p:nvSpPr>
          <p:cNvPr id="119" name="Google Shape;119;p82"/>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0" name="Google Shape;120;p82"/>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1" name="Shape 121"/>
        <p:cNvGrpSpPr/>
        <p:nvPr/>
      </p:nvGrpSpPr>
      <p:grpSpPr>
        <a:xfrm>
          <a:off x="0" y="0"/>
          <a:ext cx="0" cy="0"/>
          <a:chOff x="0" y="0"/>
          <a:chExt cx="0" cy="0"/>
        </a:xfrm>
      </p:grpSpPr>
      <p:sp>
        <p:nvSpPr>
          <p:cNvPr id="122" name="Google Shape;122;p83"/>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3" name="Google Shape;123;p83"/>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24" name="Shape 124"/>
        <p:cNvGrpSpPr/>
        <p:nvPr/>
      </p:nvGrpSpPr>
      <p:grpSpPr>
        <a:xfrm>
          <a:off x="0" y="0"/>
          <a:ext cx="0" cy="0"/>
          <a:chOff x="0" y="0"/>
          <a:chExt cx="0" cy="0"/>
        </a:xfrm>
      </p:grpSpPr>
      <p:sp>
        <p:nvSpPr>
          <p:cNvPr id="125" name="Google Shape;125;p84"/>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6" name="Google Shape;126;p84"/>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27" name="Shape 127"/>
        <p:cNvGrpSpPr/>
        <p:nvPr/>
      </p:nvGrpSpPr>
      <p:grpSpPr>
        <a:xfrm>
          <a:off x="0" y="0"/>
          <a:ext cx="0" cy="0"/>
          <a:chOff x="0" y="0"/>
          <a:chExt cx="0" cy="0"/>
        </a:xfrm>
      </p:grpSpPr>
      <p:sp>
        <p:nvSpPr>
          <p:cNvPr id="128" name="Google Shape;128;p85"/>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9" name="Google Shape;129;p85"/>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0" name="Google Shape;130;p85"/>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1" name="Google Shape;131;p85"/>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32" name="Shape 132"/>
        <p:cNvGrpSpPr/>
        <p:nvPr/>
      </p:nvGrpSpPr>
      <p:grpSpPr>
        <a:xfrm>
          <a:off x="0" y="0"/>
          <a:ext cx="0" cy="0"/>
          <a:chOff x="0" y="0"/>
          <a:chExt cx="0" cy="0"/>
        </a:xfrm>
      </p:grpSpPr>
      <p:sp>
        <p:nvSpPr>
          <p:cNvPr id="133" name="Google Shape;133;p86"/>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4" name="Google Shape;134;p86"/>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5" name="Google Shape;135;p86"/>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6" name="Google Shape;136;p86"/>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7" name="Google Shape;137;p86"/>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38" name="Shape 138"/>
        <p:cNvGrpSpPr/>
        <p:nvPr/>
      </p:nvGrpSpPr>
      <p:grpSpPr>
        <a:xfrm>
          <a:off x="0" y="0"/>
          <a:ext cx="0" cy="0"/>
          <a:chOff x="0" y="0"/>
          <a:chExt cx="0" cy="0"/>
        </a:xfrm>
      </p:grpSpPr>
      <p:sp>
        <p:nvSpPr>
          <p:cNvPr id="139" name="Google Shape;139;p87"/>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0" name="Google Shape;140;p87"/>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1" name="Google Shape;141;p87"/>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2" name="Google Shape;142;p87"/>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3" name="Google Shape;143;p87"/>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44" name="Shape 144"/>
        <p:cNvGrpSpPr/>
        <p:nvPr/>
      </p:nvGrpSpPr>
      <p:grpSpPr>
        <a:xfrm>
          <a:off x="0" y="0"/>
          <a:ext cx="0" cy="0"/>
          <a:chOff x="0" y="0"/>
          <a:chExt cx="0" cy="0"/>
        </a:xfrm>
      </p:grpSpPr>
      <p:sp>
        <p:nvSpPr>
          <p:cNvPr id="145" name="Google Shape;145;p88"/>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6" name="Google Shape;146;p88"/>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7" name="Google Shape;147;p88"/>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8" name="Google Shape;148;p88"/>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9" name="Google Shape;149;p88"/>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0" name="Google Shape;150;p88"/>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51" name="Shape 151"/>
        <p:cNvGrpSpPr/>
        <p:nvPr/>
      </p:nvGrpSpPr>
      <p:grpSpPr>
        <a:xfrm>
          <a:off x="0" y="0"/>
          <a:ext cx="0" cy="0"/>
          <a:chOff x="0" y="0"/>
          <a:chExt cx="0" cy="0"/>
        </a:xfrm>
      </p:grpSpPr>
      <p:sp>
        <p:nvSpPr>
          <p:cNvPr id="152" name="Google Shape;152;p89"/>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3" name="Google Shape;153;p89"/>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4" name="Google Shape;154;p89"/>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55" name="Shape 155"/>
        <p:cNvGrpSpPr/>
        <p:nvPr/>
      </p:nvGrpSpPr>
      <p:grpSpPr>
        <a:xfrm>
          <a:off x="0" y="0"/>
          <a:ext cx="0" cy="0"/>
          <a:chOff x="0" y="0"/>
          <a:chExt cx="0" cy="0"/>
        </a:xfrm>
      </p:grpSpPr>
      <p:sp>
        <p:nvSpPr>
          <p:cNvPr id="156" name="Google Shape;156;p90"/>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7" name="Google Shape;157;p90"/>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8" name="Google Shape;158;p90"/>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23" name="Shape 23"/>
        <p:cNvGrpSpPr/>
        <p:nvPr/>
      </p:nvGrpSpPr>
      <p:grpSpPr>
        <a:xfrm>
          <a:off x="0" y="0"/>
          <a:ext cx="0" cy="0"/>
          <a:chOff x="0" y="0"/>
          <a:chExt cx="0" cy="0"/>
        </a:xfrm>
      </p:grpSpPr>
      <p:sp>
        <p:nvSpPr>
          <p:cNvPr id="24" name="Google Shape;24;p29"/>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59" name="Shape 159"/>
        <p:cNvGrpSpPr/>
        <p:nvPr/>
      </p:nvGrpSpPr>
      <p:grpSpPr>
        <a:xfrm>
          <a:off x="0" y="0"/>
          <a:ext cx="0" cy="0"/>
          <a:chOff x="0" y="0"/>
          <a:chExt cx="0" cy="0"/>
        </a:xfrm>
      </p:grpSpPr>
      <p:pic>
        <p:nvPicPr>
          <p:cNvPr id="160" name="Google Shape;160;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161" name="Google Shape;161;p91"/>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62" name="Google Shape;162;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163" name="Google Shape;163;p91"/>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64" name="Google Shape;164;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pic>
        <p:nvPicPr>
          <p:cNvPr id="165" name="Google Shape;165;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66" name="Shape 166"/>
        <p:cNvGrpSpPr/>
        <p:nvPr/>
      </p:nvGrpSpPr>
      <p:grpSpPr>
        <a:xfrm>
          <a:off x="0" y="0"/>
          <a:ext cx="0" cy="0"/>
          <a:chOff x="0" y="0"/>
          <a:chExt cx="0" cy="0"/>
        </a:xfrm>
      </p:grpSpPr>
      <p:grpSp>
        <p:nvGrpSpPr>
          <p:cNvPr id="167" name="Google Shape;167;p92"/>
          <p:cNvGrpSpPr/>
          <p:nvPr/>
        </p:nvGrpSpPr>
        <p:grpSpPr>
          <a:xfrm>
            <a:off x="8952364" y="2753182"/>
            <a:ext cx="3296028" cy="6769483"/>
            <a:chOff x="3739073" y="951230"/>
            <a:chExt cx="1665853" cy="3421380"/>
          </a:xfrm>
        </p:grpSpPr>
        <p:pic>
          <p:nvPicPr>
            <p:cNvPr id="168" name="Google Shape;168;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69" name="Google Shape;169;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170" name="Google Shape;170;p92"/>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71" name="Google Shape;171;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172" name="Google Shape;172;p92"/>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73" name="Google Shape;173;p92"/>
          <p:cNvGrpSpPr/>
          <p:nvPr/>
        </p:nvGrpSpPr>
        <p:grpSpPr>
          <a:xfrm>
            <a:off x="8952364" y="2753182"/>
            <a:ext cx="3296028" cy="6769483"/>
            <a:chOff x="3739073" y="951230"/>
            <a:chExt cx="1665853" cy="3421380"/>
          </a:xfrm>
        </p:grpSpPr>
        <p:pic>
          <p:nvPicPr>
            <p:cNvPr id="174" name="Google Shape;174;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75" name="Google Shape;175;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pic>
        <p:nvPicPr>
          <p:cNvPr id="176" name="Google Shape;176;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77" name="Shape 177"/>
        <p:cNvGrpSpPr/>
        <p:nvPr/>
      </p:nvGrpSpPr>
      <p:grpSpPr>
        <a:xfrm>
          <a:off x="0" y="0"/>
          <a:ext cx="0" cy="0"/>
          <a:chOff x="0" y="0"/>
          <a:chExt cx="0" cy="0"/>
        </a:xfrm>
      </p:grpSpPr>
      <p:sp>
        <p:nvSpPr>
          <p:cNvPr id="178" name="Google Shape;178;p93"/>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9" name="Google Shape;179;p93"/>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0" name="Google Shape;180;p93"/>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1" name="Google Shape;181;p93"/>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2" name="Google Shape;182;p93"/>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3" name="Google Shape;183;p93"/>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184" name="Shape 184"/>
        <p:cNvGrpSpPr/>
        <p:nvPr/>
      </p:nvGrpSpPr>
      <p:grpSpPr>
        <a:xfrm>
          <a:off x="0" y="0"/>
          <a:ext cx="0" cy="0"/>
          <a:chOff x="0" y="0"/>
          <a:chExt cx="0" cy="0"/>
        </a:xfrm>
      </p:grpSpPr>
      <p:sp>
        <p:nvSpPr>
          <p:cNvPr id="185" name="Google Shape;185;p94"/>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6" name="Google Shape;186;p94"/>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7" name="Google Shape;187;p94"/>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8" name="Google Shape;188;p94"/>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9" name="Google Shape;189;p94"/>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0" name="Google Shape;190;p94"/>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1" name="Shape 191"/>
        <p:cNvGrpSpPr/>
        <p:nvPr/>
      </p:nvGrpSpPr>
      <p:grpSpPr>
        <a:xfrm>
          <a:off x="0" y="0"/>
          <a:ext cx="0" cy="0"/>
          <a:chOff x="0" y="0"/>
          <a:chExt cx="0" cy="0"/>
        </a:xfrm>
      </p:grpSpPr>
      <p:sp>
        <p:nvSpPr>
          <p:cNvPr id="192" name="Google Shape;192;p95"/>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3" name="Google Shape;193;p95"/>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4" name="Google Shape;194;p95"/>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5" name="Google Shape;195;p95"/>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96" name="Shape 196"/>
        <p:cNvGrpSpPr/>
        <p:nvPr/>
      </p:nvGrpSpPr>
      <p:grpSpPr>
        <a:xfrm>
          <a:off x="0" y="0"/>
          <a:ext cx="0" cy="0"/>
          <a:chOff x="0" y="0"/>
          <a:chExt cx="0" cy="0"/>
        </a:xfrm>
      </p:grpSpPr>
      <p:sp>
        <p:nvSpPr>
          <p:cNvPr id="197" name="Google Shape;197;p96"/>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8" name="Google Shape;198;p96"/>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9" name="Google Shape;199;p96"/>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0" name="Google Shape;200;p96"/>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01" name="Shape 201"/>
        <p:cNvGrpSpPr/>
        <p:nvPr/>
      </p:nvGrpSpPr>
      <p:grpSpPr>
        <a:xfrm>
          <a:off x="0" y="0"/>
          <a:ext cx="0" cy="0"/>
          <a:chOff x="0" y="0"/>
          <a:chExt cx="0" cy="0"/>
        </a:xfrm>
      </p:grpSpPr>
      <p:sp>
        <p:nvSpPr>
          <p:cNvPr id="202" name="Google Shape;202;p97"/>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3" name="Google Shape;203;p97"/>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4" name="Google Shape;204;p97"/>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5" name="Google Shape;205;p97"/>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6" name="Google Shape;206;p97"/>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207" name="Shape 207"/>
        <p:cNvGrpSpPr/>
        <p:nvPr/>
      </p:nvGrpSpPr>
      <p:grpSpPr>
        <a:xfrm>
          <a:off x="0" y="0"/>
          <a:ext cx="0" cy="0"/>
          <a:chOff x="0" y="0"/>
          <a:chExt cx="0" cy="0"/>
        </a:xfrm>
      </p:grpSpPr>
      <p:sp>
        <p:nvSpPr>
          <p:cNvPr id="208" name="Google Shape;208;p98"/>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209" name="Google Shape;209;p98"/>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0" name="Google Shape;210;p98"/>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1" name="Google Shape;211;p98"/>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2" name="Google Shape;212;p98"/>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3" name="Google Shape;213;p98"/>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14" name="Shape 214"/>
        <p:cNvGrpSpPr/>
        <p:nvPr/>
      </p:nvGrpSpPr>
      <p:grpSpPr>
        <a:xfrm>
          <a:off x="0" y="0"/>
          <a:ext cx="0" cy="0"/>
          <a:chOff x="0" y="0"/>
          <a:chExt cx="0" cy="0"/>
        </a:xfrm>
      </p:grpSpPr>
      <p:sp>
        <p:nvSpPr>
          <p:cNvPr id="215" name="Google Shape;215;p99"/>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6" name="Google Shape;216;p99"/>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7" name="Google Shape;217;p99"/>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8" name="Google Shape;218;p99"/>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9" name="Google Shape;219;p99"/>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20" name="Shape 220"/>
        <p:cNvGrpSpPr/>
        <p:nvPr/>
      </p:nvGrpSpPr>
      <p:grpSpPr>
        <a:xfrm>
          <a:off x="0" y="0"/>
          <a:ext cx="0" cy="0"/>
          <a:chOff x="0" y="0"/>
          <a:chExt cx="0" cy="0"/>
        </a:xfrm>
      </p:grpSpPr>
      <p:sp>
        <p:nvSpPr>
          <p:cNvPr id="221" name="Google Shape;221;p100"/>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25" name="Shape 25"/>
        <p:cNvGrpSpPr/>
        <p:nvPr/>
      </p:nvGrpSpPr>
      <p:grpSpPr>
        <a:xfrm>
          <a:off x="0" y="0"/>
          <a:ext cx="0" cy="0"/>
          <a:chOff x="0" y="0"/>
          <a:chExt cx="0" cy="0"/>
        </a:xfrm>
      </p:grpSpPr>
      <p:sp>
        <p:nvSpPr>
          <p:cNvPr id="26" name="Google Shape;26;p38"/>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22" name="Shape 222"/>
        <p:cNvGrpSpPr/>
        <p:nvPr/>
      </p:nvGrpSpPr>
      <p:grpSpPr>
        <a:xfrm>
          <a:off x="0" y="0"/>
          <a:ext cx="0" cy="0"/>
          <a:chOff x="0" y="0"/>
          <a:chExt cx="0" cy="0"/>
        </a:xfrm>
      </p:grpSpPr>
      <p:sp>
        <p:nvSpPr>
          <p:cNvPr id="223" name="Google Shape;223;p101"/>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24" name="Shape 224"/>
        <p:cNvGrpSpPr/>
        <p:nvPr/>
      </p:nvGrpSpPr>
      <p:grpSpPr>
        <a:xfrm>
          <a:off x="0" y="0"/>
          <a:ext cx="0" cy="0"/>
          <a:chOff x="0" y="0"/>
          <a:chExt cx="0" cy="0"/>
        </a:xfrm>
      </p:grpSpPr>
      <p:sp>
        <p:nvSpPr>
          <p:cNvPr id="225" name="Google Shape;225;p102"/>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26" name="Shape 226"/>
        <p:cNvGrpSpPr/>
        <p:nvPr/>
      </p:nvGrpSpPr>
      <p:grpSpPr>
        <a:xfrm>
          <a:off x="0" y="0"/>
          <a:ext cx="0" cy="0"/>
          <a:chOff x="0" y="0"/>
          <a:chExt cx="0" cy="0"/>
        </a:xfrm>
      </p:grpSpPr>
      <p:sp>
        <p:nvSpPr>
          <p:cNvPr id="227" name="Google Shape;227;p103"/>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28" name="Shape 228"/>
        <p:cNvGrpSpPr/>
        <p:nvPr/>
      </p:nvGrpSpPr>
      <p:grpSpPr>
        <a:xfrm>
          <a:off x="0" y="0"/>
          <a:ext cx="0" cy="0"/>
          <a:chOff x="0" y="0"/>
          <a:chExt cx="0" cy="0"/>
        </a:xfrm>
      </p:grpSpPr>
      <p:sp>
        <p:nvSpPr>
          <p:cNvPr id="229" name="Google Shape;229;p104"/>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30" name="Shape 230"/>
        <p:cNvGrpSpPr/>
        <p:nvPr/>
      </p:nvGrpSpPr>
      <p:grpSpPr>
        <a:xfrm>
          <a:off x="0" y="0"/>
          <a:ext cx="0" cy="0"/>
          <a:chOff x="0" y="0"/>
          <a:chExt cx="0" cy="0"/>
        </a:xfrm>
      </p:grpSpPr>
      <p:sp>
        <p:nvSpPr>
          <p:cNvPr id="231" name="Google Shape;231;p105"/>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32" name="Shape 232"/>
        <p:cNvGrpSpPr/>
        <p:nvPr/>
      </p:nvGrpSpPr>
      <p:grpSpPr>
        <a:xfrm>
          <a:off x="0" y="0"/>
          <a:ext cx="0" cy="0"/>
          <a:chOff x="0" y="0"/>
          <a:chExt cx="0" cy="0"/>
        </a:xfrm>
      </p:grpSpPr>
      <p:sp>
        <p:nvSpPr>
          <p:cNvPr id="233" name="Google Shape;233;p106"/>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34" name="Shape 234"/>
        <p:cNvGrpSpPr/>
        <p:nvPr/>
      </p:nvGrpSpPr>
      <p:grpSpPr>
        <a:xfrm>
          <a:off x="0" y="0"/>
          <a:ext cx="0" cy="0"/>
          <a:chOff x="0" y="0"/>
          <a:chExt cx="0" cy="0"/>
        </a:xfrm>
      </p:grpSpPr>
      <p:sp>
        <p:nvSpPr>
          <p:cNvPr id="235" name="Google Shape;235;p107"/>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36" name="Shape 236"/>
        <p:cNvGrpSpPr/>
        <p:nvPr/>
      </p:nvGrpSpPr>
      <p:grpSpPr>
        <a:xfrm>
          <a:off x="0" y="0"/>
          <a:ext cx="0" cy="0"/>
          <a:chOff x="0" y="0"/>
          <a:chExt cx="0" cy="0"/>
        </a:xfrm>
      </p:grpSpPr>
      <p:sp>
        <p:nvSpPr>
          <p:cNvPr id="237" name="Google Shape;237;p108"/>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8" name="Google Shape;238;p108"/>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39" name="Shape 239"/>
        <p:cNvGrpSpPr/>
        <p:nvPr/>
      </p:nvGrpSpPr>
      <p:grpSpPr>
        <a:xfrm>
          <a:off x="0" y="0"/>
          <a:ext cx="0" cy="0"/>
          <a:chOff x="0" y="0"/>
          <a:chExt cx="0" cy="0"/>
        </a:xfrm>
      </p:grpSpPr>
      <p:sp>
        <p:nvSpPr>
          <p:cNvPr id="240" name="Google Shape;240;p109"/>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41" name="Shape 241"/>
        <p:cNvGrpSpPr/>
        <p:nvPr/>
      </p:nvGrpSpPr>
      <p:grpSpPr>
        <a:xfrm>
          <a:off x="0" y="0"/>
          <a:ext cx="0" cy="0"/>
          <a:chOff x="0" y="0"/>
          <a:chExt cx="0" cy="0"/>
        </a:xfrm>
      </p:grpSpPr>
      <p:sp>
        <p:nvSpPr>
          <p:cNvPr id="242" name="Google Shape;242;p110"/>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27" name="Shape 27"/>
        <p:cNvGrpSpPr/>
        <p:nvPr/>
      </p:nvGrpSpPr>
      <p:grpSpPr>
        <a:xfrm>
          <a:off x="0" y="0"/>
          <a:ext cx="0" cy="0"/>
          <a:chOff x="0" y="0"/>
          <a:chExt cx="0" cy="0"/>
        </a:xfrm>
      </p:grpSpPr>
      <p:sp>
        <p:nvSpPr>
          <p:cNvPr id="28" name="Google Shape;28;p24"/>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43" name="Shape 243"/>
        <p:cNvGrpSpPr/>
        <p:nvPr/>
      </p:nvGrpSpPr>
      <p:grpSpPr>
        <a:xfrm>
          <a:off x="0" y="0"/>
          <a:ext cx="0" cy="0"/>
          <a:chOff x="0" y="0"/>
          <a:chExt cx="0" cy="0"/>
        </a:xfrm>
      </p:grpSpPr>
      <p:sp>
        <p:nvSpPr>
          <p:cNvPr id="244" name="Google Shape;244;p111"/>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5" name="Google Shape;245;p111"/>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46" name="Shape 246"/>
        <p:cNvGrpSpPr/>
        <p:nvPr/>
      </p:nvGrpSpPr>
      <p:grpSpPr>
        <a:xfrm>
          <a:off x="0" y="0"/>
          <a:ext cx="0" cy="0"/>
          <a:chOff x="0" y="0"/>
          <a:chExt cx="0" cy="0"/>
        </a:xfrm>
      </p:grpSpPr>
      <p:sp>
        <p:nvSpPr>
          <p:cNvPr id="247" name="Google Shape;247;p112"/>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48" name="Shape 248"/>
        <p:cNvGrpSpPr/>
        <p:nvPr/>
      </p:nvGrpSpPr>
      <p:grpSpPr>
        <a:xfrm>
          <a:off x="0" y="0"/>
          <a:ext cx="0" cy="0"/>
          <a:chOff x="0" y="0"/>
          <a:chExt cx="0" cy="0"/>
        </a:xfrm>
      </p:grpSpPr>
      <p:sp>
        <p:nvSpPr>
          <p:cNvPr id="249" name="Google Shape;249;p113"/>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50" name="Shape 250"/>
        <p:cNvGrpSpPr/>
        <p:nvPr/>
      </p:nvGrpSpPr>
      <p:grpSpPr>
        <a:xfrm>
          <a:off x="0" y="0"/>
          <a:ext cx="0" cy="0"/>
          <a:chOff x="0" y="0"/>
          <a:chExt cx="0" cy="0"/>
        </a:xfrm>
      </p:grpSpPr>
      <p:sp>
        <p:nvSpPr>
          <p:cNvPr id="251" name="Google Shape;251;p114"/>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52" name="Shape 252"/>
        <p:cNvGrpSpPr/>
        <p:nvPr/>
      </p:nvGrpSpPr>
      <p:grpSpPr>
        <a:xfrm>
          <a:off x="0" y="0"/>
          <a:ext cx="0" cy="0"/>
          <a:chOff x="0" y="0"/>
          <a:chExt cx="0" cy="0"/>
        </a:xfrm>
      </p:grpSpPr>
      <p:sp>
        <p:nvSpPr>
          <p:cNvPr id="253" name="Google Shape;253;p115"/>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54" name="Shape 254"/>
        <p:cNvGrpSpPr/>
        <p:nvPr/>
      </p:nvGrpSpPr>
      <p:grpSpPr>
        <a:xfrm>
          <a:off x="0" y="0"/>
          <a:ext cx="0" cy="0"/>
          <a:chOff x="0" y="0"/>
          <a:chExt cx="0" cy="0"/>
        </a:xfrm>
      </p:grpSpPr>
      <p:sp>
        <p:nvSpPr>
          <p:cNvPr id="255" name="Google Shape;255;p116"/>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56" name="Shape 256"/>
        <p:cNvGrpSpPr/>
        <p:nvPr/>
      </p:nvGrpSpPr>
      <p:grpSpPr>
        <a:xfrm>
          <a:off x="0" y="0"/>
          <a:ext cx="0" cy="0"/>
          <a:chOff x="0" y="0"/>
          <a:chExt cx="0" cy="0"/>
        </a:xfrm>
      </p:grpSpPr>
      <p:sp>
        <p:nvSpPr>
          <p:cNvPr id="257" name="Google Shape;257;p117"/>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58" name="Shape 258"/>
        <p:cNvGrpSpPr/>
        <p:nvPr/>
      </p:nvGrpSpPr>
      <p:grpSpPr>
        <a:xfrm>
          <a:off x="0" y="0"/>
          <a:ext cx="0" cy="0"/>
          <a:chOff x="0" y="0"/>
          <a:chExt cx="0" cy="0"/>
        </a:xfrm>
      </p:grpSpPr>
      <p:sp>
        <p:nvSpPr>
          <p:cNvPr id="259" name="Google Shape;259;p118"/>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60" name="Shape 260"/>
        <p:cNvGrpSpPr/>
        <p:nvPr/>
      </p:nvGrpSpPr>
      <p:grpSpPr>
        <a:xfrm>
          <a:off x="0" y="0"/>
          <a:ext cx="0" cy="0"/>
          <a:chOff x="0" y="0"/>
          <a:chExt cx="0" cy="0"/>
        </a:xfrm>
      </p:grpSpPr>
      <p:sp>
        <p:nvSpPr>
          <p:cNvPr id="261" name="Google Shape;261;p119"/>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62" name="Shape 262"/>
        <p:cNvGrpSpPr/>
        <p:nvPr/>
      </p:nvGrpSpPr>
      <p:grpSpPr>
        <a:xfrm>
          <a:off x="0" y="0"/>
          <a:ext cx="0" cy="0"/>
          <a:chOff x="0" y="0"/>
          <a:chExt cx="0" cy="0"/>
        </a:xfrm>
      </p:grpSpPr>
      <p:sp>
        <p:nvSpPr>
          <p:cNvPr id="263" name="Google Shape;263;p120"/>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29" name="Shape 29"/>
        <p:cNvGrpSpPr/>
        <p:nvPr/>
      </p:nvGrpSpPr>
      <p:grpSpPr>
        <a:xfrm>
          <a:off x="0" y="0"/>
          <a:ext cx="0" cy="0"/>
          <a:chOff x="0" y="0"/>
          <a:chExt cx="0" cy="0"/>
        </a:xfrm>
      </p:grpSpPr>
      <p:sp>
        <p:nvSpPr>
          <p:cNvPr id="30" name="Google Shape;30;p27"/>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64" name="Shape 264"/>
        <p:cNvGrpSpPr/>
        <p:nvPr/>
      </p:nvGrpSpPr>
      <p:grpSpPr>
        <a:xfrm>
          <a:off x="0" y="0"/>
          <a:ext cx="0" cy="0"/>
          <a:chOff x="0" y="0"/>
          <a:chExt cx="0" cy="0"/>
        </a:xfrm>
      </p:grpSpPr>
      <p:sp>
        <p:nvSpPr>
          <p:cNvPr id="265" name="Google Shape;265;p121"/>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66" name="Shape 266"/>
        <p:cNvGrpSpPr/>
        <p:nvPr/>
      </p:nvGrpSpPr>
      <p:grpSpPr>
        <a:xfrm>
          <a:off x="0" y="0"/>
          <a:ext cx="0" cy="0"/>
          <a:chOff x="0" y="0"/>
          <a:chExt cx="0" cy="0"/>
        </a:xfrm>
      </p:grpSpPr>
      <p:sp>
        <p:nvSpPr>
          <p:cNvPr id="267" name="Google Shape;267;p122"/>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68" name="Shape 268"/>
        <p:cNvGrpSpPr/>
        <p:nvPr/>
      </p:nvGrpSpPr>
      <p:grpSpPr>
        <a:xfrm>
          <a:off x="0" y="0"/>
          <a:ext cx="0" cy="0"/>
          <a:chOff x="0" y="0"/>
          <a:chExt cx="0" cy="0"/>
        </a:xfrm>
      </p:grpSpPr>
      <p:sp>
        <p:nvSpPr>
          <p:cNvPr id="269" name="Google Shape;269;p123"/>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70" name="Shape 270"/>
        <p:cNvGrpSpPr/>
        <p:nvPr/>
      </p:nvGrpSpPr>
      <p:grpSpPr>
        <a:xfrm>
          <a:off x="0" y="0"/>
          <a:ext cx="0" cy="0"/>
          <a:chOff x="0" y="0"/>
          <a:chExt cx="0" cy="0"/>
        </a:xfrm>
      </p:grpSpPr>
      <p:sp>
        <p:nvSpPr>
          <p:cNvPr id="271" name="Google Shape;271;p124"/>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72" name="Shape 272"/>
        <p:cNvGrpSpPr/>
        <p:nvPr/>
      </p:nvGrpSpPr>
      <p:grpSpPr>
        <a:xfrm>
          <a:off x="0" y="0"/>
          <a:ext cx="0" cy="0"/>
          <a:chOff x="0" y="0"/>
          <a:chExt cx="0" cy="0"/>
        </a:xfrm>
      </p:grpSpPr>
      <p:sp>
        <p:nvSpPr>
          <p:cNvPr id="273" name="Google Shape;273;p125"/>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274" name="Shape 274"/>
        <p:cNvGrpSpPr/>
        <p:nvPr/>
      </p:nvGrpSpPr>
      <p:grpSpPr>
        <a:xfrm>
          <a:off x="0" y="0"/>
          <a:ext cx="0" cy="0"/>
          <a:chOff x="0" y="0"/>
          <a:chExt cx="0" cy="0"/>
        </a:xfrm>
      </p:grpSpPr>
      <p:sp>
        <p:nvSpPr>
          <p:cNvPr id="275" name="Google Shape;275;p126"/>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276" name="Shape 276"/>
        <p:cNvGrpSpPr/>
        <p:nvPr/>
      </p:nvGrpSpPr>
      <p:grpSpPr>
        <a:xfrm>
          <a:off x="0" y="0"/>
          <a:ext cx="0" cy="0"/>
          <a:chOff x="0" y="0"/>
          <a:chExt cx="0" cy="0"/>
        </a:xfrm>
      </p:grpSpPr>
      <p:sp>
        <p:nvSpPr>
          <p:cNvPr id="277" name="Google Shape;277;p127"/>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278" name="Shape 278"/>
        <p:cNvGrpSpPr/>
        <p:nvPr/>
      </p:nvGrpSpPr>
      <p:grpSpPr>
        <a:xfrm>
          <a:off x="0" y="0"/>
          <a:ext cx="0" cy="0"/>
          <a:chOff x="0" y="0"/>
          <a:chExt cx="0" cy="0"/>
        </a:xfrm>
      </p:grpSpPr>
      <p:sp>
        <p:nvSpPr>
          <p:cNvPr id="279" name="Google Shape;279;p128"/>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280" name="Shape 280"/>
        <p:cNvGrpSpPr/>
        <p:nvPr/>
      </p:nvGrpSpPr>
      <p:grpSpPr>
        <a:xfrm>
          <a:off x="0" y="0"/>
          <a:ext cx="0" cy="0"/>
          <a:chOff x="0" y="0"/>
          <a:chExt cx="0" cy="0"/>
        </a:xfrm>
      </p:grpSpPr>
      <p:sp>
        <p:nvSpPr>
          <p:cNvPr id="281" name="Google Shape;281;p129"/>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82" name="Shape 282"/>
        <p:cNvGrpSpPr/>
        <p:nvPr/>
      </p:nvGrpSpPr>
      <p:grpSpPr>
        <a:xfrm>
          <a:off x="0" y="0"/>
          <a:ext cx="0" cy="0"/>
          <a:chOff x="0" y="0"/>
          <a:chExt cx="0" cy="0"/>
        </a:xfrm>
      </p:grpSpPr>
      <p:sp>
        <p:nvSpPr>
          <p:cNvPr id="283" name="Google Shape;283;p130"/>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145" Type="http://schemas.openxmlformats.org/officeDocument/2006/relationships/theme" Target="../theme/theme1.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5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
          <p:cNvSpPr/>
          <p:nvPr>
            <p:ph idx="2" type="pic"/>
          </p:nvPr>
        </p:nvSpPr>
        <p:spPr>
          <a:xfrm>
            <a:off x="0" y="0"/>
            <a:ext cx="13506994"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5600" u="none" cap="none" strike="noStrike">
                <a:solidFill>
                  <a:schemeClr val="lt1"/>
                </a:solidFill>
                <a:latin typeface="Calibri"/>
                <a:ea typeface="Calibri"/>
                <a:cs typeface="Calibri"/>
                <a:sym typeface="Calibri"/>
              </a:rPr>
              <a:t>Give Bring Share</a:t>
            </a:r>
            <a:endParaRPr b="0" i="0" sz="5600" u="none" cap="none" strike="noStrike">
              <a:solidFill>
                <a:schemeClr val="lt1"/>
              </a:solidFill>
              <a:latin typeface="Calibri"/>
              <a:ea typeface="Calibri"/>
              <a:cs typeface="Calibri"/>
              <a:sym typeface="Calibri"/>
            </a:endParaRPr>
          </a:p>
        </p:txBody>
      </p:sp>
      <p:sp>
        <p:nvSpPr>
          <p:cNvPr id="454" name="Google Shape;454;p3"/>
          <p:cNvSpPr txBox="1"/>
          <p:nvPr/>
        </p:nvSpPr>
        <p:spPr>
          <a:xfrm>
            <a:off x="2220686" y="4001029"/>
            <a:ext cx="10417038" cy="341627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000"/>
              <a:buFont typeface="Arial"/>
              <a:buNone/>
            </a:pPr>
            <a:r>
              <a:rPr b="0" i="0" lang="en-US" sz="8000" u="none" cap="none" strike="noStrike">
                <a:solidFill>
                  <a:schemeClr val="lt1"/>
                </a:solidFill>
                <a:latin typeface="Arial"/>
                <a:ea typeface="Arial"/>
                <a:cs typeface="Arial"/>
                <a:sym typeface="Arial"/>
              </a:rPr>
              <a:t>Ways to effectively parent children in care.</a:t>
            </a:r>
            <a:endParaRPr b="0" i="0" sz="8000" u="none" cap="none" strike="noStrike">
              <a:solidFill>
                <a:schemeClr val="lt1"/>
              </a:solidFill>
              <a:latin typeface="Arial"/>
              <a:ea typeface="Arial"/>
              <a:cs typeface="Arial"/>
              <a:sym typeface="Arial"/>
            </a:endParaRPr>
          </a:p>
        </p:txBody>
      </p:sp>
      <p:pic>
        <p:nvPicPr>
          <p:cNvPr descr="A picture containing text&#10;&#10;Description automatically generated" id="455" name="Google Shape;455;p3"/>
          <p:cNvPicPr preferRelativeResize="0"/>
          <p:nvPr/>
        </p:nvPicPr>
        <p:blipFill rotWithShape="1">
          <a:blip r:embed="rId3">
            <a:alphaModFix/>
          </a:blip>
          <a:srcRect b="0" l="0" r="0" t="0"/>
          <a:stretch/>
        </p:blipFill>
        <p:spPr>
          <a:xfrm>
            <a:off x="13506994" y="0"/>
            <a:ext cx="10858353" cy="13715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103869f6dcd_0_13"/>
          <p:cNvSpPr/>
          <p:nvPr>
            <p:ph idx="2" type="pic"/>
          </p:nvPr>
        </p:nvSpPr>
        <p:spPr>
          <a:xfrm>
            <a:off x="15805425" y="750100"/>
            <a:ext cx="7094400" cy="11271300"/>
          </a:xfrm>
          <a:prstGeom prst="rect">
            <a:avLst/>
          </a:prstGeom>
        </p:spPr>
        <p:txBody>
          <a:bodyPr anchorCtr="0" anchor="t" bIns="45700" lIns="91425" spcFirstLastPara="1" rIns="91425" wrap="square" tIns="45700">
            <a:noAutofit/>
          </a:bodyPr>
          <a:lstStyle/>
          <a:p>
            <a:pPr indent="-457200" lvl="0" marL="457200" rtl="0" algn="l">
              <a:lnSpc>
                <a:spcPct val="115000"/>
              </a:lnSpc>
              <a:spcBef>
                <a:spcPts val="0"/>
              </a:spcBef>
              <a:spcAft>
                <a:spcPts val="0"/>
              </a:spcAft>
              <a:buClr>
                <a:schemeClr val="lt1"/>
              </a:buClr>
              <a:buSzPts val="2800"/>
              <a:buChar char="•"/>
            </a:pPr>
            <a:r>
              <a:rPr lang="en-US" sz="2800">
                <a:solidFill>
                  <a:schemeClr val="lt1"/>
                </a:solidFill>
                <a:latin typeface="Arial"/>
                <a:ea typeface="Arial"/>
                <a:cs typeface="Arial"/>
                <a:sym typeface="Arial"/>
              </a:rPr>
              <a:t>“acting out” behavior as an effort to voice anger about traumatic events. </a:t>
            </a:r>
            <a:endParaRPr sz="2800">
              <a:solidFill>
                <a:schemeClr val="lt1"/>
              </a:solidFill>
              <a:latin typeface="Arial"/>
              <a:ea typeface="Arial"/>
              <a:cs typeface="Arial"/>
              <a:sym typeface="Arial"/>
            </a:endParaRPr>
          </a:p>
          <a:p>
            <a:pPr indent="-406400" lvl="1" marL="914400" rtl="0" algn="l">
              <a:lnSpc>
                <a:spcPct val="115000"/>
              </a:lnSpc>
              <a:spcBef>
                <a:spcPts val="0"/>
              </a:spcBef>
              <a:spcAft>
                <a:spcPts val="0"/>
              </a:spcAft>
              <a:buClr>
                <a:schemeClr val="lt1"/>
              </a:buClr>
              <a:buSzPts val="2800"/>
              <a:buChar char="○"/>
            </a:pPr>
            <a:r>
              <a:rPr lang="en-US" sz="2800">
                <a:solidFill>
                  <a:schemeClr val="lt1"/>
                </a:solidFill>
                <a:latin typeface="Arial"/>
                <a:ea typeface="Arial"/>
                <a:cs typeface="Arial"/>
                <a:sym typeface="Arial"/>
              </a:rPr>
              <a:t>Discuss thoughts of revenge following an act of violence, address realistic consequences of actions, and help formulate.</a:t>
            </a:r>
            <a:endParaRPr sz="1400">
              <a:solidFill>
                <a:schemeClr val="lt1"/>
              </a:solidFill>
              <a:latin typeface="Arial"/>
              <a:ea typeface="Arial"/>
              <a:cs typeface="Arial"/>
              <a:sym typeface="Arial"/>
            </a:endParaRPr>
          </a:p>
          <a:p>
            <a:pPr indent="-457200" lvl="0" marL="457200" rtl="0" algn="l">
              <a:lnSpc>
                <a:spcPct val="115000"/>
              </a:lnSpc>
              <a:spcBef>
                <a:spcPts val="0"/>
              </a:spcBef>
              <a:spcAft>
                <a:spcPts val="0"/>
              </a:spcAft>
              <a:buClr>
                <a:schemeClr val="lt1"/>
              </a:buClr>
              <a:buSzPts val="2800"/>
              <a:buChar char="•"/>
            </a:pPr>
            <a:r>
              <a:rPr lang="en-US" sz="2800">
                <a:solidFill>
                  <a:schemeClr val="lt1"/>
                </a:solidFill>
                <a:latin typeface="Arial"/>
                <a:ea typeface="Arial"/>
                <a:cs typeface="Arial"/>
                <a:sym typeface="Arial"/>
              </a:rPr>
              <a:t>Children of this age may display sleep disturbances:</a:t>
            </a:r>
            <a:endParaRPr sz="2800">
              <a:solidFill>
                <a:schemeClr val="lt1"/>
              </a:solidFill>
              <a:latin typeface="Arial"/>
              <a:ea typeface="Arial"/>
              <a:cs typeface="Arial"/>
              <a:sym typeface="Arial"/>
            </a:endParaRPr>
          </a:p>
          <a:p>
            <a:pPr indent="-406400" lvl="1" marL="914400" rtl="0" algn="l">
              <a:lnSpc>
                <a:spcPct val="115000"/>
              </a:lnSpc>
              <a:spcBef>
                <a:spcPts val="0"/>
              </a:spcBef>
              <a:spcAft>
                <a:spcPts val="0"/>
              </a:spcAft>
              <a:buClr>
                <a:schemeClr val="lt1"/>
              </a:buClr>
              <a:buSzPts val="2800"/>
              <a:buChar char="○"/>
            </a:pPr>
            <a:r>
              <a:rPr lang="en-US" sz="2800">
                <a:solidFill>
                  <a:schemeClr val="lt1"/>
                </a:solidFill>
                <a:latin typeface="Arial"/>
                <a:ea typeface="Arial"/>
                <a:cs typeface="Arial"/>
                <a:sym typeface="Arial"/>
              </a:rPr>
              <a:t>difficulty falling asleep, fear of sleeping alone, or frequent nightmares. </a:t>
            </a:r>
            <a:endParaRPr sz="1400">
              <a:solidFill>
                <a:schemeClr val="lt1"/>
              </a:solidFill>
              <a:latin typeface="Arial"/>
              <a:ea typeface="Arial"/>
              <a:cs typeface="Arial"/>
              <a:sym typeface="Arial"/>
            </a:endParaRPr>
          </a:p>
          <a:p>
            <a:pPr indent="-457200" lvl="0" marL="457200" rtl="0" algn="l">
              <a:lnSpc>
                <a:spcPct val="115000"/>
              </a:lnSpc>
              <a:spcBef>
                <a:spcPts val="0"/>
              </a:spcBef>
              <a:spcAft>
                <a:spcPts val="0"/>
              </a:spcAft>
              <a:buClr>
                <a:schemeClr val="lt1"/>
              </a:buClr>
              <a:buSzPts val="2800"/>
              <a:buChar char="•"/>
            </a:pPr>
            <a:r>
              <a:rPr lang="en-US" sz="2800">
                <a:solidFill>
                  <a:schemeClr val="lt1"/>
                </a:solidFill>
                <a:latin typeface="Arial"/>
                <a:ea typeface="Arial"/>
                <a:cs typeface="Arial"/>
                <a:sym typeface="Arial"/>
              </a:rPr>
              <a:t>Difficulties concentrating and learning at school. </a:t>
            </a:r>
            <a:endParaRPr sz="1400">
              <a:solidFill>
                <a:schemeClr val="lt1"/>
              </a:solidFill>
              <a:latin typeface="Arial"/>
              <a:ea typeface="Arial"/>
              <a:cs typeface="Arial"/>
              <a:sym typeface="Arial"/>
            </a:endParaRPr>
          </a:p>
          <a:p>
            <a:pPr indent="-457200" lvl="0" marL="457200" rtl="0" algn="l">
              <a:lnSpc>
                <a:spcPct val="115000"/>
              </a:lnSpc>
              <a:spcBef>
                <a:spcPts val="0"/>
              </a:spcBef>
              <a:spcAft>
                <a:spcPts val="0"/>
              </a:spcAft>
              <a:buClr>
                <a:schemeClr val="lt1"/>
              </a:buClr>
              <a:buSzPts val="2800"/>
              <a:buChar char="•"/>
            </a:pPr>
            <a:r>
              <a:rPr lang="en-US" sz="2800">
                <a:solidFill>
                  <a:schemeClr val="lt1"/>
                </a:solidFill>
                <a:latin typeface="Arial"/>
                <a:ea typeface="Arial"/>
                <a:cs typeface="Arial"/>
                <a:sym typeface="Arial"/>
              </a:rPr>
              <a:t>May complain of headaches and stomach aches without obvious cause, and some children </a:t>
            </a:r>
            <a:endParaRPr sz="1400">
              <a:solidFill>
                <a:schemeClr val="lt1"/>
              </a:solidFill>
              <a:latin typeface="Arial"/>
              <a:ea typeface="Arial"/>
              <a:cs typeface="Arial"/>
              <a:sym typeface="Arial"/>
            </a:endParaRPr>
          </a:p>
          <a:p>
            <a:pPr indent="-457200" lvl="0" marL="457200" rtl="0" algn="l">
              <a:lnSpc>
                <a:spcPct val="115000"/>
              </a:lnSpc>
              <a:spcBef>
                <a:spcPts val="0"/>
              </a:spcBef>
              <a:spcAft>
                <a:spcPts val="0"/>
              </a:spcAft>
              <a:buClr>
                <a:schemeClr val="lt1"/>
              </a:buClr>
              <a:buSzPts val="2800"/>
              <a:buChar char="•"/>
            </a:pPr>
            <a:r>
              <a:rPr lang="en-US" sz="2800">
                <a:solidFill>
                  <a:schemeClr val="lt1"/>
                </a:solidFill>
                <a:latin typeface="Arial"/>
                <a:ea typeface="Arial"/>
                <a:cs typeface="Arial"/>
                <a:sym typeface="Arial"/>
              </a:rPr>
              <a:t>Engage in unusually reckless or aggressive behavior. </a:t>
            </a:r>
            <a:endParaRPr>
              <a:solidFill>
                <a:schemeClr val="lt1"/>
              </a:solidFill>
            </a:endParaRPr>
          </a:p>
        </p:txBody>
      </p:sp>
      <p:sp>
        <p:nvSpPr>
          <p:cNvPr id="549" name="Google Shape;549;g103869f6dcd_0_13"/>
          <p:cNvSpPr txBox="1"/>
          <p:nvPr/>
        </p:nvSpPr>
        <p:spPr>
          <a:xfrm>
            <a:off x="2812825" y="526800"/>
            <a:ext cx="88941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Font typeface="Arial"/>
              <a:buNone/>
            </a:pPr>
            <a:r>
              <a:rPr lang="en-US" sz="6600">
                <a:solidFill>
                  <a:srgbClr val="38484E"/>
                </a:solidFill>
              </a:rPr>
              <a:t>Age Related Reactions To Traumatic Events </a:t>
            </a:r>
            <a:endParaRPr/>
          </a:p>
        </p:txBody>
      </p:sp>
      <p:sp>
        <p:nvSpPr>
          <p:cNvPr id="550" name="Google Shape;550;g103869f6dcd_0_13"/>
          <p:cNvSpPr txBox="1"/>
          <p:nvPr/>
        </p:nvSpPr>
        <p:spPr>
          <a:xfrm>
            <a:off x="1875225" y="3547600"/>
            <a:ext cx="11304900" cy="577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Font typeface="Arial"/>
              <a:buNone/>
            </a:pPr>
            <a:r>
              <a:rPr b="1" lang="en-US" sz="3200">
                <a:solidFill>
                  <a:srgbClr val="38484E"/>
                </a:solidFill>
              </a:rPr>
              <a:t>For school-age children, </a:t>
            </a:r>
            <a:r>
              <a:rPr lang="en-US" sz="3200">
                <a:solidFill>
                  <a:srgbClr val="38484E"/>
                </a:solidFill>
              </a:rPr>
              <a:t>a traumatic experience may elicit feelings of persistent concern over their own safety and the</a:t>
            </a:r>
            <a:endParaRPr sz="1800"/>
          </a:p>
          <a:p>
            <a:pPr indent="0" lvl="0" marL="0" rtl="0" algn="l">
              <a:lnSpc>
                <a:spcPct val="115000"/>
              </a:lnSpc>
              <a:spcBef>
                <a:spcPts val="0"/>
              </a:spcBef>
              <a:spcAft>
                <a:spcPts val="0"/>
              </a:spcAft>
              <a:buClr>
                <a:srgbClr val="000000"/>
              </a:buClr>
              <a:buFont typeface="Arial"/>
              <a:buNone/>
            </a:pPr>
            <a:r>
              <a:rPr lang="en-US" sz="3200">
                <a:solidFill>
                  <a:srgbClr val="38484E"/>
                </a:solidFill>
              </a:rPr>
              <a:t>safety of others in their school or family. These children may be preoccupied with their own actions during the event.</a:t>
            </a:r>
            <a:endParaRPr sz="1800"/>
          </a:p>
          <a:p>
            <a:pPr indent="0" lvl="0" marL="0" rtl="0" algn="l">
              <a:lnSpc>
                <a:spcPct val="115000"/>
              </a:lnSpc>
              <a:spcBef>
                <a:spcPts val="0"/>
              </a:spcBef>
              <a:spcAft>
                <a:spcPts val="0"/>
              </a:spcAft>
              <a:buClr>
                <a:srgbClr val="000000"/>
              </a:buClr>
              <a:buFont typeface="Arial"/>
              <a:buNone/>
            </a:pPr>
            <a:r>
              <a:rPr lang="en-US" sz="3200">
                <a:solidFill>
                  <a:srgbClr val="38484E"/>
                </a:solidFill>
              </a:rPr>
              <a:t>Often, they experience guilt or shame over what they did or did not do during a traumatic event. School-age children might</a:t>
            </a:r>
            <a:endParaRPr sz="1800"/>
          </a:p>
          <a:p>
            <a:pPr indent="0" lvl="0" marL="0" rtl="0" algn="l">
              <a:lnSpc>
                <a:spcPct val="115000"/>
              </a:lnSpc>
              <a:spcBef>
                <a:spcPts val="0"/>
              </a:spcBef>
              <a:spcAft>
                <a:spcPts val="0"/>
              </a:spcAft>
              <a:buClr>
                <a:srgbClr val="000000"/>
              </a:buClr>
              <a:buFont typeface="Arial"/>
              <a:buNone/>
            </a:pPr>
            <a:r>
              <a:rPr lang="en-US" sz="3200">
                <a:solidFill>
                  <a:srgbClr val="38484E"/>
                </a:solidFill>
              </a:rPr>
              <a:t>engage in constant retelling of the traumatic event, or they may describe being overwhelmed by their feelings of fear or</a:t>
            </a:r>
            <a:endParaRPr sz="1800"/>
          </a:p>
          <a:p>
            <a:pPr indent="0" lvl="0" marL="0" rtl="0" algn="l">
              <a:lnSpc>
                <a:spcPct val="115000"/>
              </a:lnSpc>
              <a:spcBef>
                <a:spcPts val="0"/>
              </a:spcBef>
              <a:spcAft>
                <a:spcPts val="0"/>
              </a:spcAft>
              <a:buNone/>
            </a:pPr>
            <a:r>
              <a:rPr lang="en-US" sz="3200">
                <a:solidFill>
                  <a:srgbClr val="38484E"/>
                </a:solidFill>
              </a:rPr>
              <a:t>sadness.</a:t>
            </a:r>
            <a:endParaRPr sz="1800"/>
          </a:p>
        </p:txBody>
      </p:sp>
      <p:pic>
        <p:nvPicPr>
          <p:cNvPr id="551" name="Google Shape;551;g103869f6dcd_0_13"/>
          <p:cNvPicPr preferRelativeResize="0"/>
          <p:nvPr/>
        </p:nvPicPr>
        <p:blipFill rotWithShape="1">
          <a:blip r:embed="rId3">
            <a:alphaModFix amt="65000"/>
          </a:blip>
          <a:srcRect b="0" l="0" r="0" t="0"/>
          <a:stretch/>
        </p:blipFill>
        <p:spPr>
          <a:xfrm>
            <a:off x="19270500" y="8599300"/>
            <a:ext cx="5116674" cy="5116698"/>
          </a:xfrm>
          <a:prstGeom prst="rect">
            <a:avLst/>
          </a:prstGeom>
          <a:noFill/>
          <a:ln>
            <a:noFill/>
          </a:ln>
        </p:spPr>
      </p:pic>
      <p:cxnSp>
        <p:nvCxnSpPr>
          <p:cNvPr id="552" name="Google Shape;552;g103869f6dcd_0_13"/>
          <p:cNvCxnSpPr/>
          <p:nvPr/>
        </p:nvCxnSpPr>
        <p:spPr>
          <a:xfrm>
            <a:off x="3161100" y="2930725"/>
            <a:ext cx="7233000" cy="29400"/>
          </a:xfrm>
          <a:prstGeom prst="straightConnector1">
            <a:avLst/>
          </a:prstGeom>
          <a:noFill/>
          <a:ln cap="flat" cmpd="sng" w="101600">
            <a:solidFill>
              <a:schemeClr val="accent4"/>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grpSp>
        <p:nvGrpSpPr>
          <p:cNvPr id="558" name="Google Shape;558;p2"/>
          <p:cNvGrpSpPr/>
          <p:nvPr/>
        </p:nvGrpSpPr>
        <p:grpSpPr>
          <a:xfrm>
            <a:off x="10850152" y="3534424"/>
            <a:ext cx="10849976" cy="6699403"/>
            <a:chOff x="10850152" y="3534424"/>
            <a:chExt cx="10849976" cy="6699403"/>
          </a:xfrm>
        </p:grpSpPr>
        <p:sp>
          <p:nvSpPr>
            <p:cNvPr id="559" name="Google Shape;559;p2"/>
            <p:cNvSpPr/>
            <p:nvPr/>
          </p:nvSpPr>
          <p:spPr>
            <a:xfrm>
              <a:off x="10850152" y="3534424"/>
              <a:ext cx="10849976" cy="6699403"/>
            </a:xfrm>
            <a:custGeom>
              <a:rect b="b" l="l" r="r" t="t"/>
              <a:pathLst>
                <a:path extrusionOk="0" h="6767" w="10961">
                  <a:moveTo>
                    <a:pt x="5480" y="6766"/>
                  </a:moveTo>
                  <a:cubicBezTo>
                    <a:pt x="5314" y="6766"/>
                    <a:pt x="5149" y="6728"/>
                    <a:pt x="4998" y="6653"/>
                  </a:cubicBezTo>
                  <a:lnTo>
                    <a:pt x="682" y="4502"/>
                  </a:lnTo>
                  <a:cubicBezTo>
                    <a:pt x="261" y="4292"/>
                    <a:pt x="0" y="3871"/>
                    <a:pt x="0" y="3400"/>
                  </a:cubicBezTo>
                  <a:cubicBezTo>
                    <a:pt x="0" y="2931"/>
                    <a:pt x="261" y="2508"/>
                    <a:pt x="682" y="2299"/>
                  </a:cubicBezTo>
                  <a:lnTo>
                    <a:pt x="4998" y="150"/>
                  </a:lnTo>
                  <a:cubicBezTo>
                    <a:pt x="5299" y="0"/>
                    <a:pt x="5661" y="0"/>
                    <a:pt x="5962" y="150"/>
                  </a:cubicBezTo>
                  <a:lnTo>
                    <a:pt x="10278" y="2300"/>
                  </a:lnTo>
                  <a:cubicBezTo>
                    <a:pt x="10699" y="2510"/>
                    <a:pt x="10960" y="2931"/>
                    <a:pt x="10960" y="3402"/>
                  </a:cubicBezTo>
                  <a:cubicBezTo>
                    <a:pt x="10960" y="3871"/>
                    <a:pt x="10699" y="4294"/>
                    <a:pt x="10278" y="4504"/>
                  </a:cubicBezTo>
                  <a:lnTo>
                    <a:pt x="5962" y="6652"/>
                  </a:lnTo>
                  <a:cubicBezTo>
                    <a:pt x="5811" y="6728"/>
                    <a:pt x="5645" y="6766"/>
                    <a:pt x="5480" y="6766"/>
                  </a:cubicBezTo>
                  <a:close/>
                  <a:moveTo>
                    <a:pt x="721" y="2379"/>
                  </a:moveTo>
                  <a:lnTo>
                    <a:pt x="761" y="2457"/>
                  </a:lnTo>
                  <a:cubicBezTo>
                    <a:pt x="395" y="2640"/>
                    <a:pt x="176" y="2994"/>
                    <a:pt x="176" y="3402"/>
                  </a:cubicBezTo>
                  <a:cubicBezTo>
                    <a:pt x="176" y="3811"/>
                    <a:pt x="395" y="4164"/>
                    <a:pt x="761" y="4346"/>
                  </a:cubicBezTo>
                  <a:lnTo>
                    <a:pt x="5076" y="6496"/>
                  </a:lnTo>
                  <a:cubicBezTo>
                    <a:pt x="5330" y="6623"/>
                    <a:pt x="5632" y="6623"/>
                    <a:pt x="5885" y="6496"/>
                  </a:cubicBezTo>
                  <a:lnTo>
                    <a:pt x="10199" y="4346"/>
                  </a:lnTo>
                  <a:cubicBezTo>
                    <a:pt x="10565" y="4164"/>
                    <a:pt x="10784" y="3811"/>
                    <a:pt x="10784" y="3402"/>
                  </a:cubicBezTo>
                  <a:cubicBezTo>
                    <a:pt x="10784" y="2992"/>
                    <a:pt x="10565" y="2640"/>
                    <a:pt x="10199" y="2457"/>
                  </a:cubicBezTo>
                  <a:lnTo>
                    <a:pt x="5884" y="306"/>
                  </a:lnTo>
                  <a:cubicBezTo>
                    <a:pt x="5630" y="179"/>
                    <a:pt x="5328" y="179"/>
                    <a:pt x="5075" y="306"/>
                  </a:cubicBezTo>
                  <a:lnTo>
                    <a:pt x="761" y="2456"/>
                  </a:lnTo>
                  <a:lnTo>
                    <a:pt x="721" y="237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60" name="Google Shape;560;p2"/>
            <p:cNvSpPr txBox="1"/>
            <p:nvPr/>
          </p:nvSpPr>
          <p:spPr>
            <a:xfrm>
              <a:off x="11503116" y="6399685"/>
              <a:ext cx="9544049" cy="1400383"/>
            </a:xfrm>
            <a:prstGeom prst="rect">
              <a:avLst/>
            </a:prstGeom>
            <a:noFill/>
            <a:ln>
              <a:noFill/>
            </a:ln>
          </p:spPr>
          <p:txBody>
            <a:bodyPr anchorCtr="0" anchor="ctr"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0000"/>
                <a:buFont typeface="Arial"/>
                <a:buNone/>
              </a:pPr>
              <a:r>
                <a:rPr b="0" i="0" lang="en-US" sz="10000" u="none" cap="none" strike="noStrike">
                  <a:solidFill>
                    <a:schemeClr val="lt1"/>
                  </a:solidFill>
                  <a:latin typeface="Arial"/>
                  <a:ea typeface="Arial"/>
                  <a:cs typeface="Arial"/>
                  <a:sym typeface="Arial"/>
                </a:rPr>
                <a:t>SHINRIN-YOKU</a:t>
              </a:r>
              <a:endParaRPr b="0" i="0" sz="1400" u="none" cap="none" strike="noStrike">
                <a:solidFill>
                  <a:srgbClr val="000000"/>
                </a:solidFill>
                <a:latin typeface="Arial"/>
                <a:ea typeface="Arial"/>
                <a:cs typeface="Arial"/>
                <a:sym typeface="Arial"/>
              </a:endParaRPr>
            </a:p>
          </p:txBody>
        </p:sp>
        <p:sp>
          <p:nvSpPr>
            <p:cNvPr id="561" name="Google Shape;561;p2"/>
            <p:cNvSpPr txBox="1"/>
            <p:nvPr/>
          </p:nvSpPr>
          <p:spPr>
            <a:xfrm>
              <a:off x="14326969" y="768008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FOREST</a:t>
              </a:r>
              <a:endParaRPr b="0" i="0" sz="1400" u="none" cap="none" strike="noStrike">
                <a:solidFill>
                  <a:srgbClr val="000000"/>
                </a:solidFill>
                <a:latin typeface="Arial"/>
                <a:ea typeface="Arial"/>
                <a:cs typeface="Arial"/>
                <a:sym typeface="Arial"/>
              </a:endParaRPr>
            </a:p>
          </p:txBody>
        </p:sp>
        <p:sp>
          <p:nvSpPr>
            <p:cNvPr id="562" name="Google Shape;562;p2"/>
            <p:cNvSpPr txBox="1"/>
            <p:nvPr/>
          </p:nvSpPr>
          <p:spPr>
            <a:xfrm>
              <a:off x="14326969" y="554311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VISIT</a:t>
              </a:r>
              <a:endParaRPr b="0" i="0" sz="1400" u="none" cap="none" strike="noStrike">
                <a:solidFill>
                  <a:srgbClr val="000000"/>
                </a:solidFill>
                <a:latin typeface="Arial"/>
                <a:ea typeface="Arial"/>
                <a:cs typeface="Arial"/>
                <a:sym typeface="Arial"/>
              </a:endParaRPr>
            </a:p>
          </p:txBody>
        </p:sp>
        <p:sp>
          <p:nvSpPr>
            <p:cNvPr id="563" name="Google Shape;563;p2"/>
            <p:cNvSpPr/>
            <p:nvPr/>
          </p:nvSpPr>
          <p:spPr>
            <a:xfrm>
              <a:off x="14993444" y="8656642"/>
              <a:ext cx="2563394" cy="341069"/>
            </a:xfrm>
            <a:custGeom>
              <a:rect b="b" l="l" r="r" t="t"/>
              <a:pathLst>
                <a:path extrusionOk="0" h="419" w="3149">
                  <a:moveTo>
                    <a:pt x="3148" y="418"/>
                  </a:moveTo>
                  <a:cubicBezTo>
                    <a:pt x="2991" y="418"/>
                    <a:pt x="2912" y="329"/>
                    <a:pt x="2843" y="252"/>
                  </a:cubicBezTo>
                  <a:cubicBezTo>
                    <a:pt x="2781" y="181"/>
                    <a:pt x="2730" y="125"/>
                    <a:pt x="2625" y="125"/>
                  </a:cubicBezTo>
                  <a:lnTo>
                    <a:pt x="2623" y="125"/>
                  </a:lnTo>
                  <a:cubicBezTo>
                    <a:pt x="2518" y="125"/>
                    <a:pt x="2469" y="181"/>
                    <a:pt x="2405" y="251"/>
                  </a:cubicBezTo>
                  <a:cubicBezTo>
                    <a:pt x="2335" y="328"/>
                    <a:pt x="2257" y="414"/>
                    <a:pt x="2099" y="414"/>
                  </a:cubicBezTo>
                  <a:cubicBezTo>
                    <a:pt x="1942" y="414"/>
                    <a:pt x="1863" y="325"/>
                    <a:pt x="1794" y="248"/>
                  </a:cubicBezTo>
                  <a:cubicBezTo>
                    <a:pt x="1731" y="176"/>
                    <a:pt x="1680" y="121"/>
                    <a:pt x="1575" y="121"/>
                  </a:cubicBezTo>
                  <a:lnTo>
                    <a:pt x="1574" y="121"/>
                  </a:lnTo>
                  <a:cubicBezTo>
                    <a:pt x="1469" y="121"/>
                    <a:pt x="1419" y="176"/>
                    <a:pt x="1355" y="246"/>
                  </a:cubicBezTo>
                  <a:cubicBezTo>
                    <a:pt x="1285" y="323"/>
                    <a:pt x="1207" y="409"/>
                    <a:pt x="1051" y="409"/>
                  </a:cubicBezTo>
                  <a:lnTo>
                    <a:pt x="1049" y="409"/>
                  </a:lnTo>
                  <a:cubicBezTo>
                    <a:pt x="892" y="409"/>
                    <a:pt x="813" y="321"/>
                    <a:pt x="745" y="243"/>
                  </a:cubicBezTo>
                  <a:cubicBezTo>
                    <a:pt x="682" y="172"/>
                    <a:pt x="631" y="116"/>
                    <a:pt x="526" y="116"/>
                  </a:cubicBezTo>
                  <a:lnTo>
                    <a:pt x="525" y="116"/>
                  </a:lnTo>
                  <a:cubicBezTo>
                    <a:pt x="420" y="116"/>
                    <a:pt x="370" y="172"/>
                    <a:pt x="306" y="242"/>
                  </a:cubicBezTo>
                  <a:cubicBezTo>
                    <a:pt x="236" y="319"/>
                    <a:pt x="157" y="405"/>
                    <a:pt x="1" y="405"/>
                  </a:cubicBezTo>
                  <a:lnTo>
                    <a:pt x="0" y="405"/>
                  </a:lnTo>
                  <a:lnTo>
                    <a:pt x="0" y="288"/>
                  </a:lnTo>
                  <a:cubicBezTo>
                    <a:pt x="105" y="288"/>
                    <a:pt x="156" y="233"/>
                    <a:pt x="220" y="163"/>
                  </a:cubicBezTo>
                  <a:cubicBezTo>
                    <a:pt x="290" y="86"/>
                    <a:pt x="369" y="0"/>
                    <a:pt x="526" y="0"/>
                  </a:cubicBezTo>
                  <a:cubicBezTo>
                    <a:pt x="683" y="0"/>
                    <a:pt x="762" y="89"/>
                    <a:pt x="831" y="166"/>
                  </a:cubicBezTo>
                  <a:cubicBezTo>
                    <a:pt x="893" y="237"/>
                    <a:pt x="944" y="293"/>
                    <a:pt x="1049" y="293"/>
                  </a:cubicBezTo>
                  <a:lnTo>
                    <a:pt x="1051" y="293"/>
                  </a:lnTo>
                  <a:cubicBezTo>
                    <a:pt x="1156" y="293"/>
                    <a:pt x="1205" y="237"/>
                    <a:pt x="1269" y="167"/>
                  </a:cubicBezTo>
                  <a:cubicBezTo>
                    <a:pt x="1339" y="90"/>
                    <a:pt x="1418" y="4"/>
                    <a:pt x="1574" y="4"/>
                  </a:cubicBezTo>
                  <a:lnTo>
                    <a:pt x="1575" y="4"/>
                  </a:lnTo>
                  <a:cubicBezTo>
                    <a:pt x="1733" y="4"/>
                    <a:pt x="1812" y="93"/>
                    <a:pt x="1880" y="170"/>
                  </a:cubicBezTo>
                  <a:cubicBezTo>
                    <a:pt x="1943" y="242"/>
                    <a:pt x="1994" y="297"/>
                    <a:pt x="2099" y="297"/>
                  </a:cubicBezTo>
                  <a:lnTo>
                    <a:pt x="2100" y="297"/>
                  </a:lnTo>
                  <a:cubicBezTo>
                    <a:pt x="2205" y="297"/>
                    <a:pt x="2255" y="242"/>
                    <a:pt x="2319" y="172"/>
                  </a:cubicBezTo>
                  <a:cubicBezTo>
                    <a:pt x="2389" y="95"/>
                    <a:pt x="2467" y="9"/>
                    <a:pt x="2623" y="9"/>
                  </a:cubicBezTo>
                  <a:lnTo>
                    <a:pt x="2625" y="9"/>
                  </a:lnTo>
                  <a:cubicBezTo>
                    <a:pt x="2782" y="9"/>
                    <a:pt x="2861" y="98"/>
                    <a:pt x="2929" y="175"/>
                  </a:cubicBezTo>
                  <a:cubicBezTo>
                    <a:pt x="2992" y="246"/>
                    <a:pt x="3043" y="302"/>
                    <a:pt x="3148" y="302"/>
                  </a:cubicBezTo>
                  <a:lnTo>
                    <a:pt x="3148" y="418"/>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564" name="Google Shape;564;p2"/>
            <p:cNvSpPr txBox="1"/>
            <p:nvPr/>
          </p:nvSpPr>
          <p:spPr>
            <a:xfrm>
              <a:off x="14288869" y="4801931"/>
              <a:ext cx="389634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Oswald"/>
                  <a:ea typeface="Oswald"/>
                  <a:cs typeface="Oswald"/>
                  <a:sym typeface="Oswald"/>
                </a:rPr>
                <a:t>1984</a:t>
              </a:r>
              <a:endParaRPr b="0" i="0" sz="1400" u="none" cap="none" strike="noStrike">
                <a:solidFill>
                  <a:srgbClr val="000000"/>
                </a:solidFill>
                <a:latin typeface="Arial"/>
                <a:ea typeface="Arial"/>
                <a:cs typeface="Arial"/>
                <a:sym typeface="Arial"/>
              </a:endParaRPr>
            </a:p>
          </p:txBody>
        </p:sp>
      </p:grpSp>
      <p:sp>
        <p:nvSpPr>
          <p:cNvPr id="565" name="Google Shape;565;p2"/>
          <p:cNvSpPr/>
          <p:nvPr/>
        </p:nvSpPr>
        <p:spPr>
          <a:xfrm>
            <a:off x="443516" y="0"/>
            <a:ext cx="6061785" cy="250806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8000"/>
              <a:buFont typeface="Arial"/>
              <a:buNone/>
            </a:pPr>
            <a:r>
              <a:rPr b="0" i="0" lang="en-US" sz="8000" u="none" cap="none" strike="noStrike">
                <a:solidFill>
                  <a:schemeClr val="dk2"/>
                </a:solidFill>
                <a:latin typeface="Arial"/>
                <a:ea typeface="Arial"/>
                <a:cs typeface="Arial"/>
                <a:sym typeface="Arial"/>
              </a:rPr>
              <a:t>Continued… </a:t>
            </a:r>
            <a:r>
              <a:rPr b="0" i="0" lang="en-US" sz="1600" u="none" cap="none" strike="noStrike">
                <a:solidFill>
                  <a:schemeClr val="dk2"/>
                </a:solidFill>
                <a:latin typeface="Roboto Light"/>
                <a:ea typeface="Roboto Light"/>
                <a:cs typeface="Roboto Light"/>
                <a:sym typeface="Roboto Light"/>
              </a:rPr>
              <a:t> </a:t>
            </a:r>
            <a:endParaRPr b="0" i="0" sz="1600" u="none" cap="none" strike="noStrike">
              <a:solidFill>
                <a:schemeClr val="dk2"/>
              </a:solidFill>
              <a:latin typeface="Roboto Light"/>
              <a:ea typeface="Roboto Light"/>
              <a:cs typeface="Roboto Light"/>
              <a:sym typeface="Roboto Light"/>
            </a:endParaRPr>
          </a:p>
        </p:txBody>
      </p:sp>
      <p:sp>
        <p:nvSpPr>
          <p:cNvPr id="566" name="Google Shape;566;p2"/>
          <p:cNvSpPr/>
          <p:nvPr>
            <p:ph idx="2" type="pic"/>
          </p:nvPr>
        </p:nvSpPr>
        <p:spPr>
          <a:xfrm>
            <a:off x="6505302" y="26125"/>
            <a:ext cx="17881874"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b="1" i="0" lang="en-US" sz="3600" u="none" cap="none" strike="noStrike">
                <a:solidFill>
                  <a:schemeClr val="lt1"/>
                </a:solidFill>
                <a:latin typeface="Arial"/>
                <a:ea typeface="Arial"/>
                <a:cs typeface="Arial"/>
                <a:sym typeface="Arial"/>
              </a:rPr>
              <a:t>Adolescents</a:t>
            </a:r>
            <a:r>
              <a:rPr b="0" i="0" lang="en-US" sz="3600" u="none" cap="none" strike="noStrike">
                <a:solidFill>
                  <a:schemeClr val="lt1"/>
                </a:solidFill>
                <a:latin typeface="Arial"/>
                <a:ea typeface="Arial"/>
                <a:cs typeface="Arial"/>
                <a:sym typeface="Arial"/>
              </a:rPr>
              <a:t> exposed to a traumatic event feel self-conscious about their emotional responses to the event. Feelings of fear, vulnerability, and concern over being labeled “abnormal” or different from their peers may cause adolescents to withdraw from family and friends. Adolescents often experience feelings of shame and guilt about the traumatic event and may express fantasies about revenge and retribution. </a:t>
            </a:r>
            <a:endParaRPr/>
          </a:p>
          <a:p>
            <a:pPr indent="-571500" lvl="0" marL="571500" marR="0" rtl="0" algn="l">
              <a:lnSpc>
                <a:spcPct val="90000"/>
              </a:lnSpc>
              <a:spcBef>
                <a:spcPts val="2000"/>
              </a:spcBef>
              <a:spcAft>
                <a:spcPts val="0"/>
              </a:spcAft>
              <a:buClr>
                <a:schemeClr val="lt1"/>
              </a:buClr>
              <a:buSzPts val="5600"/>
              <a:buFont typeface="Arial"/>
              <a:buChar char="•"/>
            </a:pPr>
            <a:r>
              <a:rPr b="0" i="0" lang="en-US" sz="3600" u="none" cap="none" strike="noStrike">
                <a:solidFill>
                  <a:schemeClr val="lt1"/>
                </a:solidFill>
                <a:latin typeface="Arial"/>
                <a:ea typeface="Arial"/>
                <a:cs typeface="Arial"/>
                <a:sym typeface="Arial"/>
              </a:rPr>
              <a:t>A traumatic event for adolescents may foster a radical shift in the way these children think about the world. </a:t>
            </a:r>
            <a:endParaRPr/>
          </a:p>
          <a:p>
            <a:pPr indent="-571500" lvl="0" marL="571500" marR="0" rtl="0" algn="l">
              <a:lnSpc>
                <a:spcPct val="90000"/>
              </a:lnSpc>
              <a:spcBef>
                <a:spcPts val="2000"/>
              </a:spcBef>
              <a:spcAft>
                <a:spcPts val="0"/>
              </a:spcAft>
              <a:buClr>
                <a:schemeClr val="lt1"/>
              </a:buClr>
              <a:buSzPts val="5600"/>
              <a:buFont typeface="Arial"/>
              <a:buChar char="•"/>
            </a:pPr>
            <a:r>
              <a:rPr b="0" i="0" lang="en-US" sz="3600" u="none" cap="none" strike="noStrike">
                <a:solidFill>
                  <a:schemeClr val="lt1"/>
                </a:solidFill>
                <a:latin typeface="Arial"/>
                <a:ea typeface="Arial"/>
                <a:cs typeface="Arial"/>
                <a:sym typeface="Arial"/>
              </a:rPr>
              <a:t>Some adolescents engage in self-destructive  </a:t>
            </a:r>
            <a:endParaRPr/>
          </a:p>
          <a:p>
            <a:pPr indent="-571500" lvl="0" marL="571500" marR="0" rtl="0" algn="l">
              <a:lnSpc>
                <a:spcPct val="90000"/>
              </a:lnSpc>
              <a:spcBef>
                <a:spcPts val="2000"/>
              </a:spcBef>
              <a:spcAft>
                <a:spcPts val="0"/>
              </a:spcAft>
              <a:buClr>
                <a:schemeClr val="lt1"/>
              </a:buClr>
              <a:buSzPts val="5600"/>
              <a:buFont typeface="Arial"/>
              <a:buChar char="•"/>
            </a:pPr>
            <a:r>
              <a:rPr b="0" i="0" lang="en-US" sz="3600" u="none" cap="none" strike="noStrike">
                <a:solidFill>
                  <a:schemeClr val="lt1"/>
                </a:solidFill>
                <a:latin typeface="Arial"/>
                <a:ea typeface="Arial"/>
                <a:cs typeface="Arial"/>
                <a:sym typeface="Arial"/>
              </a:rPr>
              <a:t>accident-prone behaviors.</a:t>
            </a:r>
            <a:endParaRPr/>
          </a:p>
          <a:p>
            <a:pPr indent="-571500" lvl="0" marL="571500" marR="0" rtl="0" algn="l">
              <a:lnSpc>
                <a:spcPct val="90000"/>
              </a:lnSpc>
              <a:spcBef>
                <a:spcPts val="2000"/>
              </a:spcBef>
              <a:spcAft>
                <a:spcPts val="0"/>
              </a:spcAft>
              <a:buClr>
                <a:schemeClr val="lt1"/>
              </a:buClr>
              <a:buSzPts val="5600"/>
              <a:buFont typeface="Arial"/>
              <a:buChar char="•"/>
            </a:pPr>
            <a:r>
              <a:rPr b="0" i="0" lang="en-US" sz="3600" u="none" cap="none" strike="noStrike">
                <a:solidFill>
                  <a:schemeClr val="lt1"/>
                </a:solidFill>
                <a:latin typeface="Arial"/>
                <a:ea typeface="Arial"/>
                <a:cs typeface="Arial"/>
                <a:sym typeface="Arial"/>
              </a:rPr>
              <a:t>The involvement of family, physicians, school, and community is critical in supporting children through the emotional and</a:t>
            </a:r>
            <a:endParaRPr/>
          </a:p>
          <a:p>
            <a:pPr indent="-571500" lvl="0" marL="571500" marR="0" rtl="0" algn="l">
              <a:lnSpc>
                <a:spcPct val="90000"/>
              </a:lnSpc>
              <a:spcBef>
                <a:spcPts val="2000"/>
              </a:spcBef>
              <a:spcAft>
                <a:spcPts val="0"/>
              </a:spcAft>
              <a:buClr>
                <a:schemeClr val="lt1"/>
              </a:buClr>
              <a:buSzPts val="5600"/>
              <a:buFont typeface="Arial"/>
              <a:buChar char="•"/>
            </a:pPr>
            <a:r>
              <a:rPr b="0" i="0" lang="en-US" sz="3600" u="none" cap="none" strike="noStrike">
                <a:solidFill>
                  <a:schemeClr val="lt1"/>
                </a:solidFill>
                <a:latin typeface="Arial"/>
                <a:ea typeface="Arial"/>
                <a:cs typeface="Arial"/>
                <a:sym typeface="Arial"/>
              </a:rPr>
              <a:t>physical challenges they face after exposure to a traumatic event. </a:t>
            </a:r>
            <a:endParaRPr/>
          </a:p>
        </p:txBody>
      </p:sp>
      <p:pic>
        <p:nvPicPr>
          <p:cNvPr id="567" name="Google Shape;567;p2"/>
          <p:cNvPicPr preferRelativeResize="0"/>
          <p:nvPr/>
        </p:nvPicPr>
        <p:blipFill rotWithShape="1">
          <a:blip r:embed="rId3">
            <a:alphaModFix amt="65000"/>
          </a:blip>
          <a:srcRect b="0" l="0" r="0" t="0"/>
          <a:stretch/>
        </p:blipFill>
        <p:spPr>
          <a:xfrm>
            <a:off x="17908044" y="7277476"/>
            <a:ext cx="6249888" cy="6249888"/>
          </a:xfrm>
          <a:prstGeom prst="rect">
            <a:avLst/>
          </a:prstGeom>
          <a:noFill/>
          <a:ln>
            <a:noFill/>
          </a:ln>
        </p:spPr>
      </p:pic>
      <p:cxnSp>
        <p:nvCxnSpPr>
          <p:cNvPr id="568" name="Google Shape;568;p2"/>
          <p:cNvCxnSpPr/>
          <p:nvPr/>
        </p:nvCxnSpPr>
        <p:spPr>
          <a:xfrm>
            <a:off x="309591" y="1361184"/>
            <a:ext cx="5851800" cy="58500"/>
          </a:xfrm>
          <a:prstGeom prst="straightConnector1">
            <a:avLst/>
          </a:prstGeom>
          <a:noFill/>
          <a:ln cap="flat" cmpd="sng" w="101600">
            <a:solidFill>
              <a:schemeClr val="accent4"/>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5"/>
          <p:cNvSpPr txBox="1"/>
          <p:nvPr/>
        </p:nvSpPr>
        <p:spPr>
          <a:xfrm>
            <a:off x="999911" y="414120"/>
            <a:ext cx="11566557" cy="2446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b="0" i="0" lang="en-US" sz="8500" u="none" cap="none" strike="noStrike">
                <a:solidFill>
                  <a:srgbClr val="38484E"/>
                </a:solidFill>
                <a:latin typeface="Arial"/>
                <a:ea typeface="Arial"/>
                <a:cs typeface="Arial"/>
                <a:sym typeface="Arial"/>
              </a:rPr>
              <a:t>How to Parent a Child with Trauma </a:t>
            </a:r>
            <a:endParaRPr b="0" i="0" sz="1400" u="none" cap="none" strike="noStrike">
              <a:solidFill>
                <a:srgbClr val="38484E"/>
              </a:solidFill>
              <a:latin typeface="Arial"/>
              <a:ea typeface="Arial"/>
              <a:cs typeface="Arial"/>
              <a:sym typeface="Arial"/>
            </a:endParaRPr>
          </a:p>
        </p:txBody>
      </p:sp>
      <p:sp>
        <p:nvSpPr>
          <p:cNvPr id="574" name="Google Shape;574;p5"/>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575" name="Google Shape;575;p5"/>
          <p:cNvSpPr txBox="1"/>
          <p:nvPr/>
        </p:nvSpPr>
        <p:spPr>
          <a:xfrm>
            <a:off x="999901" y="3172325"/>
            <a:ext cx="21636900" cy="76347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800"/>
              <a:buFont typeface="Arial"/>
              <a:buChar char="•"/>
            </a:pPr>
            <a:r>
              <a:rPr b="1" i="0" lang="en-US" sz="2800" u="none" cap="none" strike="noStrike">
                <a:solidFill>
                  <a:srgbClr val="38484E"/>
                </a:solidFill>
                <a:latin typeface="Arial"/>
                <a:ea typeface="Arial"/>
                <a:cs typeface="Arial"/>
                <a:sym typeface="Arial"/>
              </a:rPr>
              <a:t>For young children</a:t>
            </a:r>
            <a:r>
              <a:rPr b="0" i="0" lang="en-US" sz="2800" u="none" cap="none" strike="noStrike">
                <a:solidFill>
                  <a:srgbClr val="38484E"/>
                </a:solidFill>
                <a:latin typeface="Arial"/>
                <a:ea typeface="Arial"/>
                <a:cs typeface="Arial"/>
                <a:sym typeface="Arial"/>
              </a:rPr>
              <a:t>, parents can offer invaluable support, by providing comfort, rest, and an opportunity to play or draw. </a:t>
            </a:r>
            <a:endParaRPr b="0" i="0" sz="2800" u="none" cap="none" strike="noStrike">
              <a:solidFill>
                <a:srgbClr val="38484E"/>
              </a:solidFill>
              <a:latin typeface="Arial"/>
              <a:ea typeface="Arial"/>
              <a:cs typeface="Arial"/>
              <a:sym typeface="Arial"/>
            </a:endParaRPr>
          </a:p>
          <a:p>
            <a:pPr indent="-406400" lvl="1" marL="914400" marR="0" rtl="0" algn="l">
              <a:lnSpc>
                <a:spcPct val="150000"/>
              </a:lnSpc>
              <a:spcBef>
                <a:spcPts val="0"/>
              </a:spcBef>
              <a:spcAft>
                <a:spcPts val="0"/>
              </a:spcAft>
              <a:buClr>
                <a:srgbClr val="000000"/>
              </a:buClr>
              <a:buSzPts val="2800"/>
              <a:buFont typeface="Arial"/>
              <a:buChar char="○"/>
            </a:pPr>
            <a:r>
              <a:rPr lang="en-US" sz="2800">
                <a:solidFill>
                  <a:srgbClr val="38484E"/>
                </a:solidFill>
              </a:rPr>
              <a:t>P</a:t>
            </a:r>
            <a:r>
              <a:rPr b="0" i="0" lang="en-US" sz="2800" u="none" cap="none" strike="noStrike">
                <a:solidFill>
                  <a:srgbClr val="38484E"/>
                </a:solidFill>
                <a:latin typeface="Arial"/>
                <a:ea typeface="Arial"/>
                <a:cs typeface="Arial"/>
                <a:sym typeface="Arial"/>
              </a:rPr>
              <a:t>rovide reassurance that the traumatic event is over and that the children are safe.</a:t>
            </a:r>
            <a:endParaRPr sz="2800">
              <a:solidFill>
                <a:srgbClr val="38484E"/>
              </a:solidFill>
            </a:endParaRPr>
          </a:p>
          <a:p>
            <a:pPr indent="-406400" lvl="1" marL="914400" marR="0" rtl="0" algn="l">
              <a:lnSpc>
                <a:spcPct val="150000"/>
              </a:lnSpc>
              <a:spcBef>
                <a:spcPts val="0"/>
              </a:spcBef>
              <a:spcAft>
                <a:spcPts val="0"/>
              </a:spcAft>
              <a:buClr>
                <a:srgbClr val="000000"/>
              </a:buClr>
              <a:buSzPts val="2800"/>
              <a:buFont typeface="Arial"/>
              <a:buChar char="○"/>
            </a:pPr>
            <a:r>
              <a:rPr lang="en-US" sz="2800">
                <a:solidFill>
                  <a:srgbClr val="38484E"/>
                </a:solidFill>
              </a:rPr>
              <a:t>H</a:t>
            </a:r>
            <a:r>
              <a:rPr b="0" i="0" lang="en-US" sz="2800" u="none" cap="none" strike="noStrike">
                <a:solidFill>
                  <a:srgbClr val="38484E"/>
                </a:solidFill>
                <a:latin typeface="Arial"/>
                <a:ea typeface="Arial"/>
                <a:cs typeface="Arial"/>
                <a:sym typeface="Arial"/>
              </a:rPr>
              <a:t>elp children verbalize their feelings so that they don’t feel alone with their emotions. </a:t>
            </a:r>
            <a:endParaRPr b="0" i="0" sz="2800" u="none" cap="none" strike="noStrike">
              <a:solidFill>
                <a:srgbClr val="38484E"/>
              </a:solidFill>
              <a:latin typeface="Arial"/>
              <a:ea typeface="Arial"/>
              <a:cs typeface="Arial"/>
              <a:sym typeface="Arial"/>
            </a:endParaRPr>
          </a:p>
          <a:p>
            <a:pPr indent="-406400" lvl="1" marL="9144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38484E"/>
                </a:solidFill>
                <a:latin typeface="Arial"/>
                <a:ea typeface="Arial"/>
                <a:cs typeface="Arial"/>
                <a:sym typeface="Arial"/>
              </a:rPr>
              <a:t>Providing consistent caretaking</a:t>
            </a:r>
            <a:r>
              <a:rPr lang="en-US" sz="2800">
                <a:solidFill>
                  <a:srgbClr val="38484E"/>
                </a:solidFill>
              </a:rPr>
              <a:t> by</a:t>
            </a:r>
            <a:r>
              <a:rPr b="0" i="0" lang="en-US" sz="2800" u="none" cap="none" strike="noStrike">
                <a:solidFill>
                  <a:srgbClr val="38484E"/>
                </a:solidFill>
                <a:latin typeface="Arial"/>
                <a:ea typeface="Arial"/>
                <a:cs typeface="Arial"/>
                <a:sym typeface="Arial"/>
              </a:rPr>
              <a:t> pick</a:t>
            </a:r>
            <a:r>
              <a:rPr lang="en-US" sz="2800">
                <a:solidFill>
                  <a:srgbClr val="38484E"/>
                </a:solidFill>
              </a:rPr>
              <a:t>ing</a:t>
            </a:r>
            <a:r>
              <a:rPr b="0" i="0" lang="en-US" sz="2800" u="none" cap="none" strike="noStrike">
                <a:solidFill>
                  <a:srgbClr val="38484E"/>
                </a:solidFill>
                <a:latin typeface="Arial"/>
                <a:ea typeface="Arial"/>
                <a:cs typeface="Arial"/>
                <a:sym typeface="Arial"/>
              </a:rPr>
              <a:t> up from school at the anticipated time and by informing children of parents’ whereabouts can provide a sense of security for children who have recently experienced a traumatic event.</a:t>
            </a:r>
            <a:endParaRPr sz="2800">
              <a:solidFill>
                <a:srgbClr val="38484E"/>
              </a:solidFill>
            </a:endParaRPr>
          </a:p>
          <a:p>
            <a:pPr indent="-406400" lvl="1" marL="9144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38484E"/>
                </a:solidFill>
                <a:latin typeface="Arial"/>
                <a:ea typeface="Arial"/>
                <a:cs typeface="Arial"/>
                <a:sym typeface="Arial"/>
              </a:rPr>
              <a:t>Parents, family, caregivers, and teachers may need to tolerate regression in developmental tasks for a period of time following a traumatic event.</a:t>
            </a:r>
            <a:endParaRPr/>
          </a:p>
          <a:p>
            <a:pPr indent="-457200" lvl="0" marL="457200" marR="0" rtl="0" algn="l">
              <a:lnSpc>
                <a:spcPct val="150000"/>
              </a:lnSpc>
              <a:spcBef>
                <a:spcPts val="0"/>
              </a:spcBef>
              <a:spcAft>
                <a:spcPts val="0"/>
              </a:spcAft>
              <a:buClr>
                <a:srgbClr val="000000"/>
              </a:buClr>
              <a:buSzPts val="2800"/>
              <a:buFont typeface="Arial"/>
              <a:buChar char="•"/>
            </a:pPr>
            <a:r>
              <a:rPr b="1" i="0" lang="en-US" sz="2800" u="none" cap="none" strike="noStrike">
                <a:solidFill>
                  <a:srgbClr val="38484E"/>
                </a:solidFill>
                <a:latin typeface="Arial"/>
                <a:ea typeface="Arial"/>
                <a:cs typeface="Arial"/>
                <a:sym typeface="Arial"/>
              </a:rPr>
              <a:t>Older children </a:t>
            </a:r>
            <a:r>
              <a:rPr b="0" i="0" lang="en-US" sz="2800" u="none" cap="none" strike="noStrike">
                <a:solidFill>
                  <a:srgbClr val="38484E"/>
                </a:solidFill>
                <a:latin typeface="Arial"/>
                <a:ea typeface="Arial"/>
                <a:cs typeface="Arial"/>
                <a:sym typeface="Arial"/>
              </a:rPr>
              <a:t>will also need encouragement to express fears, sadness, and anger in the supportive environment of the family.</a:t>
            </a:r>
            <a:endParaRPr sz="2800">
              <a:solidFill>
                <a:srgbClr val="38484E"/>
              </a:solidFill>
            </a:endParaRPr>
          </a:p>
          <a:p>
            <a:pPr indent="-406400" lvl="1" marL="914400" marR="0" rtl="0" algn="l">
              <a:lnSpc>
                <a:spcPct val="150000"/>
              </a:lnSpc>
              <a:spcBef>
                <a:spcPts val="0"/>
              </a:spcBef>
              <a:spcAft>
                <a:spcPts val="0"/>
              </a:spcAft>
              <a:buClr>
                <a:srgbClr val="000000"/>
              </a:buClr>
              <a:buSzPts val="2800"/>
              <a:buFont typeface="Arial"/>
              <a:buChar char="○"/>
            </a:pPr>
            <a:r>
              <a:rPr lang="en-US" sz="2800">
                <a:solidFill>
                  <a:srgbClr val="38484E"/>
                </a:solidFill>
              </a:rPr>
              <a:t>E</a:t>
            </a:r>
            <a:r>
              <a:rPr b="0" i="0" lang="en-US" sz="2800" u="none" cap="none" strike="noStrike">
                <a:solidFill>
                  <a:srgbClr val="38484E"/>
                </a:solidFill>
                <a:latin typeface="Arial"/>
                <a:ea typeface="Arial"/>
                <a:cs typeface="Arial"/>
                <a:sym typeface="Arial"/>
              </a:rPr>
              <a:t>ncourage to discuss their worries with family members.</a:t>
            </a:r>
            <a:endParaRPr sz="2800">
              <a:solidFill>
                <a:srgbClr val="38484E"/>
              </a:solidFill>
            </a:endParaRPr>
          </a:p>
          <a:p>
            <a:pPr indent="-406400" lvl="1" marL="914400" marR="0" rtl="0" algn="l">
              <a:lnSpc>
                <a:spcPct val="150000"/>
              </a:lnSpc>
              <a:spcBef>
                <a:spcPts val="0"/>
              </a:spcBef>
              <a:spcAft>
                <a:spcPts val="0"/>
              </a:spcAft>
              <a:buClr>
                <a:srgbClr val="000000"/>
              </a:buClr>
              <a:buSzPts val="2800"/>
              <a:buFont typeface="Arial"/>
              <a:buChar char="○"/>
            </a:pPr>
            <a:r>
              <a:rPr lang="en-US" sz="2800">
                <a:solidFill>
                  <a:srgbClr val="38484E"/>
                </a:solidFill>
              </a:rPr>
              <a:t>A</a:t>
            </a:r>
            <a:r>
              <a:rPr b="0" i="0" lang="en-US" sz="2800" u="none" cap="none" strike="noStrike">
                <a:solidFill>
                  <a:srgbClr val="38484E"/>
                </a:solidFill>
                <a:latin typeface="Arial"/>
                <a:ea typeface="Arial"/>
                <a:cs typeface="Arial"/>
                <a:sym typeface="Arial"/>
              </a:rPr>
              <a:t>cknowledge the normality of their feelings and to correct any distortions of the traumatic events that they express.</a:t>
            </a:r>
            <a:endParaRPr sz="2800">
              <a:solidFill>
                <a:srgbClr val="38484E"/>
              </a:solidFill>
            </a:endParaRPr>
          </a:p>
          <a:p>
            <a:pPr indent="-406400" lvl="1" marL="914400" marR="0" rtl="0" algn="l">
              <a:lnSpc>
                <a:spcPct val="150000"/>
              </a:lnSpc>
              <a:spcBef>
                <a:spcPts val="0"/>
              </a:spcBef>
              <a:spcAft>
                <a:spcPts val="0"/>
              </a:spcAft>
              <a:buClr>
                <a:srgbClr val="000000"/>
              </a:buClr>
              <a:buSzPts val="2800"/>
              <a:buFont typeface="Arial"/>
              <a:buChar char="○"/>
            </a:pPr>
            <a:r>
              <a:rPr b="0" i="0" lang="en-US" sz="2800" u="none" cap="none" strike="noStrike">
                <a:solidFill>
                  <a:srgbClr val="38484E"/>
                </a:solidFill>
                <a:latin typeface="Arial"/>
                <a:ea typeface="Arial"/>
                <a:cs typeface="Arial"/>
                <a:sym typeface="Arial"/>
              </a:rPr>
              <a:t>Parents can be invaluable in supporting their children in reporting to teachers when their thoughts and feelings are getting in the way of their concentrating and learning.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03869f6dcd_0_26"/>
          <p:cNvSpPr/>
          <p:nvPr>
            <p:ph idx="2" type="pic"/>
          </p:nvPr>
        </p:nvSpPr>
        <p:spPr>
          <a:xfrm flipH="1">
            <a:off x="16258373" y="0"/>
            <a:ext cx="8128800" cy="137160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t/>
            </a:r>
            <a:endParaRPr/>
          </a:p>
        </p:txBody>
      </p:sp>
      <p:sp>
        <p:nvSpPr>
          <p:cNvPr id="582" name="Google Shape;582;g103869f6dcd_0_26"/>
          <p:cNvSpPr txBox="1"/>
          <p:nvPr/>
        </p:nvSpPr>
        <p:spPr>
          <a:xfrm>
            <a:off x="482225" y="0"/>
            <a:ext cx="7367100" cy="1416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n-US" sz="8000">
                <a:solidFill>
                  <a:schemeClr val="dk2"/>
                </a:solidFill>
              </a:rPr>
              <a:t>Continued… </a:t>
            </a:r>
            <a:r>
              <a:rPr lang="en-US" sz="1600">
                <a:solidFill>
                  <a:schemeClr val="dk2"/>
                </a:solidFill>
                <a:latin typeface="Roboto Light"/>
                <a:ea typeface="Roboto Light"/>
                <a:cs typeface="Roboto Light"/>
                <a:sym typeface="Roboto Light"/>
              </a:rPr>
              <a:t> </a:t>
            </a:r>
            <a:endParaRPr sz="1600">
              <a:solidFill>
                <a:schemeClr val="dk2"/>
              </a:solidFill>
              <a:latin typeface="Roboto Light"/>
              <a:ea typeface="Roboto Light"/>
              <a:cs typeface="Roboto Light"/>
              <a:sym typeface="Roboto Light"/>
            </a:endParaRPr>
          </a:p>
        </p:txBody>
      </p:sp>
      <p:sp>
        <p:nvSpPr>
          <p:cNvPr id="583" name="Google Shape;583;g103869f6dcd_0_26"/>
          <p:cNvSpPr txBox="1"/>
          <p:nvPr/>
        </p:nvSpPr>
        <p:spPr>
          <a:xfrm>
            <a:off x="776875" y="3027150"/>
            <a:ext cx="13314300" cy="5787600"/>
          </a:xfrm>
          <a:prstGeom prst="rect">
            <a:avLst/>
          </a:prstGeom>
          <a:noFill/>
          <a:ln>
            <a:noFill/>
          </a:ln>
        </p:spPr>
        <p:txBody>
          <a:bodyPr anchorCtr="0" anchor="t" bIns="91425" lIns="91425" spcFirstLastPara="1" rIns="91425" wrap="square" tIns="91425">
            <a:spAutoFit/>
          </a:bodyPr>
          <a:lstStyle/>
          <a:p>
            <a:pPr indent="-457200" lvl="0" marL="457200" rtl="0" algn="l">
              <a:lnSpc>
                <a:spcPct val="150000"/>
              </a:lnSpc>
              <a:spcBef>
                <a:spcPts val="0"/>
              </a:spcBef>
              <a:spcAft>
                <a:spcPts val="0"/>
              </a:spcAft>
              <a:buSzPts val="2800"/>
              <a:buChar char="•"/>
            </a:pPr>
            <a:r>
              <a:rPr b="1" lang="en-US" sz="2800">
                <a:solidFill>
                  <a:srgbClr val="38484E"/>
                </a:solidFill>
              </a:rPr>
              <a:t>Adolescents </a:t>
            </a:r>
            <a:r>
              <a:rPr lang="en-US" sz="2800">
                <a:solidFill>
                  <a:srgbClr val="38484E"/>
                </a:solidFill>
              </a:rPr>
              <a:t>who have experienced a traumatic event:</a:t>
            </a:r>
            <a:endParaRPr sz="2800">
              <a:solidFill>
                <a:srgbClr val="38484E"/>
              </a:solidFill>
            </a:endParaRPr>
          </a:p>
          <a:p>
            <a:pPr indent="-406400" lvl="1" marL="914400" rtl="0" algn="l">
              <a:lnSpc>
                <a:spcPct val="150000"/>
              </a:lnSpc>
              <a:spcBef>
                <a:spcPts val="0"/>
              </a:spcBef>
              <a:spcAft>
                <a:spcPts val="0"/>
              </a:spcAft>
              <a:buSzPts val="2800"/>
              <a:buChar char="○"/>
            </a:pPr>
            <a:r>
              <a:rPr lang="en-US" sz="2800">
                <a:solidFill>
                  <a:srgbClr val="38484E"/>
                </a:solidFill>
              </a:rPr>
              <a:t>Encourage discussion of the event and feelings about it and expectations of what could have been done to prevent the event. </a:t>
            </a:r>
            <a:endParaRPr sz="2800">
              <a:solidFill>
                <a:srgbClr val="38484E"/>
              </a:solidFill>
            </a:endParaRPr>
          </a:p>
          <a:p>
            <a:pPr indent="-406400" lvl="1" marL="914400" rtl="0" algn="l">
              <a:lnSpc>
                <a:spcPct val="150000"/>
              </a:lnSpc>
              <a:spcBef>
                <a:spcPts val="0"/>
              </a:spcBef>
              <a:spcAft>
                <a:spcPts val="0"/>
              </a:spcAft>
              <a:buSzPts val="2800"/>
              <a:buChar char="○"/>
            </a:pPr>
            <a:r>
              <a:rPr lang="en-US" sz="2800">
                <a:solidFill>
                  <a:srgbClr val="38484E"/>
                </a:solidFill>
              </a:rPr>
              <a:t>Discuss the expectable strain on relationships with family and peers and offer support in these challenges. </a:t>
            </a:r>
            <a:endParaRPr sz="2800">
              <a:solidFill>
                <a:srgbClr val="38484E"/>
              </a:solidFill>
            </a:endParaRPr>
          </a:p>
          <a:p>
            <a:pPr indent="-406400" lvl="2" marL="1371600" rtl="0" algn="l">
              <a:lnSpc>
                <a:spcPct val="150000"/>
              </a:lnSpc>
              <a:spcBef>
                <a:spcPts val="0"/>
              </a:spcBef>
              <a:spcAft>
                <a:spcPts val="0"/>
              </a:spcAft>
              <a:buSzPts val="2800"/>
              <a:buChar char="■"/>
            </a:pPr>
            <a:r>
              <a:rPr lang="en-US" sz="2800">
                <a:solidFill>
                  <a:srgbClr val="38484E"/>
                </a:solidFill>
              </a:rPr>
              <a:t>It may also be important to discuss thoughts of revenge following an act of violence, address realistic consequences of actions, and help formulate constructive alternatives that lessen the sense of helplessness the adolescents may be experiencing. </a:t>
            </a:r>
            <a:endParaRPr/>
          </a:p>
        </p:txBody>
      </p:sp>
      <p:cxnSp>
        <p:nvCxnSpPr>
          <p:cNvPr id="584" name="Google Shape;584;g103869f6dcd_0_26"/>
          <p:cNvCxnSpPr/>
          <p:nvPr/>
        </p:nvCxnSpPr>
        <p:spPr>
          <a:xfrm>
            <a:off x="309591" y="1361184"/>
            <a:ext cx="5851800" cy="58500"/>
          </a:xfrm>
          <a:prstGeom prst="straightConnector1">
            <a:avLst/>
          </a:prstGeom>
          <a:noFill/>
          <a:ln cap="flat" cmpd="sng" w="101600">
            <a:solidFill>
              <a:schemeClr val="accent4"/>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
          <p:cNvSpPr txBox="1"/>
          <p:nvPr/>
        </p:nvSpPr>
        <p:spPr>
          <a:xfrm>
            <a:off x="2881677" y="2650667"/>
            <a:ext cx="8334333" cy="12310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US" sz="60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62" name="Google Shape;462;p4"/>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8000" u="none" cap="none" strike="noStrike">
                <a:solidFill>
                  <a:schemeClr val="lt1"/>
                </a:solidFill>
                <a:latin typeface="Arial"/>
                <a:ea typeface="Arial"/>
                <a:cs typeface="Arial"/>
                <a:sym typeface="Arial"/>
              </a:rPr>
              <a:t>Table of Content</a:t>
            </a:r>
            <a:endParaRPr/>
          </a:p>
        </p:txBody>
      </p:sp>
      <p:grpSp>
        <p:nvGrpSpPr>
          <p:cNvPr id="463" name="Google Shape;463;p4"/>
          <p:cNvGrpSpPr/>
          <p:nvPr/>
        </p:nvGrpSpPr>
        <p:grpSpPr>
          <a:xfrm>
            <a:off x="1" y="6095900"/>
            <a:ext cx="24387173" cy="1524198"/>
            <a:chOff x="0" y="4657272"/>
            <a:chExt cx="24387173" cy="1524198"/>
          </a:xfrm>
        </p:grpSpPr>
        <p:sp>
          <p:nvSpPr>
            <p:cNvPr id="464" name="Google Shape;464;p4"/>
            <p:cNvSpPr/>
            <p:nvPr/>
          </p:nvSpPr>
          <p:spPr>
            <a:xfrm>
              <a:off x="0" y="4657272"/>
              <a:ext cx="3810495" cy="1524198"/>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txBox="1"/>
            <p:nvPr/>
          </p:nvSpPr>
          <p:spPr>
            <a:xfrm>
              <a:off x="762099" y="4657272"/>
              <a:ext cx="2286297" cy="1524198"/>
            </a:xfrm>
            <a:prstGeom prst="rect">
              <a:avLst/>
            </a:prstGeom>
            <a:noFill/>
            <a:ln>
              <a:noFill/>
            </a:ln>
          </p:spPr>
          <p:txBody>
            <a:bodyPr anchorCtr="0" anchor="ctr" bIns="33325" lIns="100000" spcFirstLastPara="1" rIns="33325" wrap="square" tIns="33325">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Know What You Are Capable Of</a:t>
              </a:r>
              <a:endParaRPr/>
            </a:p>
          </p:txBody>
        </p:sp>
        <p:sp>
          <p:nvSpPr>
            <p:cNvPr id="466" name="Google Shape;466;p4"/>
            <p:cNvSpPr/>
            <p:nvPr/>
          </p:nvSpPr>
          <p:spPr>
            <a:xfrm>
              <a:off x="3429446" y="4657272"/>
              <a:ext cx="3810495" cy="1524198"/>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txBox="1"/>
            <p:nvPr/>
          </p:nvSpPr>
          <p:spPr>
            <a:xfrm>
              <a:off x="4191545" y="4657272"/>
              <a:ext cx="2286297" cy="1524198"/>
            </a:xfrm>
            <a:prstGeom prst="rect">
              <a:avLst/>
            </a:prstGeom>
            <a:noFill/>
            <a:ln>
              <a:noFill/>
            </a:ln>
          </p:spPr>
          <p:txBody>
            <a:bodyPr anchorCtr="0" anchor="ctr" bIns="33325" lIns="100000" spcFirstLastPara="1" rIns="33325" wrap="square" tIns="33325">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Set Limits and Be Consistent</a:t>
              </a:r>
              <a:endParaRPr b="0" i="0" sz="2500" u="none" cap="none" strike="noStrike">
                <a:solidFill>
                  <a:schemeClr val="lt1"/>
                </a:solidFill>
                <a:latin typeface="Arial"/>
                <a:ea typeface="Arial"/>
                <a:cs typeface="Arial"/>
                <a:sym typeface="Arial"/>
              </a:endParaRPr>
            </a:p>
          </p:txBody>
        </p:sp>
        <p:sp>
          <p:nvSpPr>
            <p:cNvPr id="468" name="Google Shape;468;p4"/>
            <p:cNvSpPr/>
            <p:nvPr/>
          </p:nvSpPr>
          <p:spPr>
            <a:xfrm>
              <a:off x="6858892" y="4657272"/>
              <a:ext cx="3810495" cy="1524198"/>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txBox="1"/>
            <p:nvPr/>
          </p:nvSpPr>
          <p:spPr>
            <a:xfrm>
              <a:off x="7620991" y="4657272"/>
              <a:ext cx="2286297" cy="1524198"/>
            </a:xfrm>
            <a:prstGeom prst="rect">
              <a:avLst/>
            </a:prstGeom>
            <a:noFill/>
            <a:ln>
              <a:noFill/>
            </a:ln>
          </p:spPr>
          <p:txBody>
            <a:bodyPr anchorCtr="0" anchor="ctr" bIns="33325" lIns="100000" spcFirstLastPara="1" rIns="33325" wrap="square" tIns="33325">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Know Your Own Needs and Limitations as a Parent</a:t>
              </a:r>
              <a:endParaRPr/>
            </a:p>
          </p:txBody>
        </p:sp>
        <p:sp>
          <p:nvSpPr>
            <p:cNvPr id="470" name="Google Shape;470;p4"/>
            <p:cNvSpPr/>
            <p:nvPr/>
          </p:nvSpPr>
          <p:spPr>
            <a:xfrm>
              <a:off x="10288339" y="4657272"/>
              <a:ext cx="3810495" cy="1524198"/>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txBox="1"/>
            <p:nvPr/>
          </p:nvSpPr>
          <p:spPr>
            <a:xfrm>
              <a:off x="11050438" y="4657272"/>
              <a:ext cx="2286297" cy="1524198"/>
            </a:xfrm>
            <a:prstGeom prst="rect">
              <a:avLst/>
            </a:prstGeom>
            <a:noFill/>
            <a:ln>
              <a:noFill/>
            </a:ln>
          </p:spPr>
          <p:txBody>
            <a:bodyPr anchorCtr="0" anchor="ctr" bIns="33325" lIns="100000" spcFirstLastPara="1" rIns="33325" wrap="square" tIns="33325">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Be a Good Role Model </a:t>
              </a:r>
              <a:endParaRPr/>
            </a:p>
          </p:txBody>
        </p:sp>
        <p:sp>
          <p:nvSpPr>
            <p:cNvPr id="472" name="Google Shape;472;p4"/>
            <p:cNvSpPr/>
            <p:nvPr/>
          </p:nvSpPr>
          <p:spPr>
            <a:xfrm>
              <a:off x="13717784" y="4657272"/>
              <a:ext cx="3810495" cy="1524198"/>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
            <p:cNvSpPr txBox="1"/>
            <p:nvPr/>
          </p:nvSpPr>
          <p:spPr>
            <a:xfrm>
              <a:off x="14479884" y="4657272"/>
              <a:ext cx="2286297" cy="1524198"/>
            </a:xfrm>
            <a:prstGeom prst="rect">
              <a:avLst/>
            </a:prstGeom>
            <a:noFill/>
            <a:ln>
              <a:noFill/>
            </a:ln>
          </p:spPr>
          <p:txBody>
            <a:bodyPr anchorCtr="0" anchor="ctr" bIns="33325" lIns="100000" spcFirstLastPara="1" rIns="33325" wrap="square" tIns="33325">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Catch Your Foster Child Being Good</a:t>
              </a:r>
              <a:endParaRPr/>
            </a:p>
          </p:txBody>
        </p:sp>
        <p:sp>
          <p:nvSpPr>
            <p:cNvPr id="474" name="Google Shape;474;p4"/>
            <p:cNvSpPr/>
            <p:nvPr/>
          </p:nvSpPr>
          <p:spPr>
            <a:xfrm>
              <a:off x="17147231" y="4657272"/>
              <a:ext cx="3810495" cy="1524198"/>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txBox="1"/>
            <p:nvPr/>
          </p:nvSpPr>
          <p:spPr>
            <a:xfrm>
              <a:off x="17909330" y="4657272"/>
              <a:ext cx="2286297" cy="1524198"/>
            </a:xfrm>
            <a:prstGeom prst="rect">
              <a:avLst/>
            </a:prstGeom>
            <a:noFill/>
            <a:ln>
              <a:noFill/>
            </a:ln>
          </p:spPr>
          <p:txBody>
            <a:bodyPr anchorCtr="0" anchor="ctr" bIns="33325" lIns="100000" spcFirstLastPara="1" rIns="33325" wrap="square" tIns="33325">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Age Related Reactions To A Traumatic Event</a:t>
              </a:r>
              <a:endParaRPr b="0" i="0" sz="2500" u="none" cap="none" strike="noStrike">
                <a:solidFill>
                  <a:schemeClr val="lt1"/>
                </a:solidFill>
                <a:latin typeface="Arial"/>
                <a:ea typeface="Arial"/>
                <a:cs typeface="Arial"/>
                <a:sym typeface="Arial"/>
              </a:endParaRPr>
            </a:p>
          </p:txBody>
        </p:sp>
        <p:sp>
          <p:nvSpPr>
            <p:cNvPr id="476" name="Google Shape;476;p4"/>
            <p:cNvSpPr/>
            <p:nvPr/>
          </p:nvSpPr>
          <p:spPr>
            <a:xfrm>
              <a:off x="20576678" y="4657272"/>
              <a:ext cx="3810495" cy="1524198"/>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txBox="1"/>
            <p:nvPr/>
          </p:nvSpPr>
          <p:spPr>
            <a:xfrm>
              <a:off x="21338777" y="4657272"/>
              <a:ext cx="2286297" cy="1524198"/>
            </a:xfrm>
            <a:prstGeom prst="rect">
              <a:avLst/>
            </a:prstGeom>
            <a:noFill/>
            <a:ln>
              <a:noFill/>
            </a:ln>
          </p:spPr>
          <p:txBody>
            <a:bodyPr anchorCtr="0" anchor="ctr" bIns="33325" lIns="100000" spcFirstLastPara="1" rIns="33325" wrap="square" tIns="33325">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How To Parent A Child With Trauma</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
          <p:cNvSpPr/>
          <p:nvPr/>
        </p:nvSpPr>
        <p:spPr>
          <a:xfrm>
            <a:off x="5460933" y="4938007"/>
            <a:ext cx="5719386" cy="128678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600"/>
              <a:buFont typeface="Arial"/>
              <a:buNone/>
            </a:pPr>
            <a:r>
              <a:rPr b="0" i="0" lang="en-US" sz="1600" u="none" cap="none" strike="noStrike">
                <a:solidFill>
                  <a:schemeClr val="dk2"/>
                </a:solidFill>
                <a:latin typeface="Roboto Light"/>
                <a:ea typeface="Roboto Light"/>
                <a:cs typeface="Roboto Light"/>
                <a:sym typeface="Roboto Light"/>
              </a:rPr>
              <a:t> </a:t>
            </a:r>
            <a:endParaRPr b="0" i="0" sz="1600" u="none" cap="none" strike="noStrike">
              <a:solidFill>
                <a:schemeClr val="dk2"/>
              </a:solidFill>
              <a:latin typeface="Roboto Light"/>
              <a:ea typeface="Roboto Light"/>
              <a:cs typeface="Roboto Light"/>
              <a:sym typeface="Roboto Light"/>
            </a:endParaRPr>
          </a:p>
        </p:txBody>
      </p:sp>
      <p:sp>
        <p:nvSpPr>
          <p:cNvPr id="484" name="Google Shape;484;p6"/>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sp>
        <p:nvSpPr>
          <p:cNvPr id="485" name="Google Shape;485;p6"/>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pic>
        <p:nvPicPr>
          <p:cNvPr id="486" name="Google Shape;486;p6"/>
          <p:cNvPicPr preferRelativeResize="0"/>
          <p:nvPr/>
        </p:nvPicPr>
        <p:blipFill rotWithShape="1">
          <a:blip r:embed="rId3">
            <a:alphaModFix amt="65000"/>
          </a:blip>
          <a:srcRect b="0" l="0" r="0" t="0"/>
          <a:stretch/>
        </p:blipFill>
        <p:spPr>
          <a:xfrm>
            <a:off x="15095194" y="3099851"/>
            <a:ext cx="6249888" cy="6249888"/>
          </a:xfrm>
          <a:prstGeom prst="rect">
            <a:avLst/>
          </a:prstGeom>
          <a:noFill/>
          <a:ln>
            <a:noFill/>
          </a:ln>
        </p:spPr>
      </p:pic>
      <p:sp>
        <p:nvSpPr>
          <p:cNvPr id="487" name="Google Shape;487;p6"/>
          <p:cNvSpPr txBox="1"/>
          <p:nvPr/>
        </p:nvSpPr>
        <p:spPr>
          <a:xfrm>
            <a:off x="4328763" y="242422"/>
            <a:ext cx="6851556" cy="36240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8500"/>
              <a:buFont typeface="Arial"/>
              <a:buNone/>
            </a:pPr>
            <a:r>
              <a:rPr b="0" i="0" lang="en-US" sz="8500" u="none" cap="none" strike="noStrike">
                <a:solidFill>
                  <a:schemeClr val="dk1"/>
                </a:solidFill>
                <a:latin typeface="Arial"/>
                <a:ea typeface="Arial"/>
                <a:cs typeface="Arial"/>
                <a:sym typeface="Arial"/>
              </a:rPr>
              <a:t>Know What You are Capable of</a:t>
            </a:r>
            <a:endParaRPr b="0" i="0" sz="1400" u="none" cap="none" strike="noStrike">
              <a:solidFill>
                <a:srgbClr val="000000"/>
              </a:solidFill>
              <a:latin typeface="Arial"/>
              <a:ea typeface="Arial"/>
              <a:cs typeface="Arial"/>
              <a:sym typeface="Arial"/>
            </a:endParaRPr>
          </a:p>
        </p:txBody>
      </p:sp>
      <p:sp>
        <p:nvSpPr>
          <p:cNvPr id="488" name="Google Shape;488;p6"/>
          <p:cNvSpPr txBox="1"/>
          <p:nvPr/>
        </p:nvSpPr>
        <p:spPr>
          <a:xfrm>
            <a:off x="4328763" y="4223103"/>
            <a:ext cx="12396600" cy="45252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00000"/>
              </a:buClr>
              <a:buSzPts val="3600"/>
              <a:buFont typeface="Courier New"/>
              <a:buChar char="➢"/>
            </a:pPr>
            <a:r>
              <a:rPr b="0" i="0" lang="en-US" sz="3600" u="none" cap="none" strike="noStrike">
                <a:solidFill>
                  <a:srgbClr val="000000"/>
                </a:solidFill>
                <a:latin typeface="Arial"/>
                <a:ea typeface="Arial"/>
                <a:cs typeface="Arial"/>
                <a:sym typeface="Arial"/>
              </a:rPr>
              <a:t>Many children introduced into foster care have special needs, whether they are physical or emotional. </a:t>
            </a:r>
            <a:endParaRPr sz="3600"/>
          </a:p>
          <a:p>
            <a:pPr indent="-571500" lvl="0" marL="571500" marR="0" rtl="0" algn="l">
              <a:lnSpc>
                <a:spcPct val="100000"/>
              </a:lnSpc>
              <a:spcBef>
                <a:spcPts val="0"/>
              </a:spcBef>
              <a:spcAft>
                <a:spcPts val="0"/>
              </a:spcAft>
              <a:buClr>
                <a:srgbClr val="000000"/>
              </a:buClr>
              <a:buSzPts val="3600"/>
              <a:buFont typeface="Courier New"/>
              <a:buChar char="➢"/>
            </a:pPr>
            <a:r>
              <a:rPr b="0" i="0" lang="en-US" sz="3600" u="none" cap="none" strike="noStrike">
                <a:solidFill>
                  <a:srgbClr val="000000"/>
                </a:solidFill>
                <a:latin typeface="Arial"/>
                <a:ea typeface="Arial"/>
                <a:cs typeface="Arial"/>
                <a:sym typeface="Arial"/>
              </a:rPr>
              <a:t>It’s time and energy to take care of these kids.</a:t>
            </a:r>
            <a:endParaRPr sz="3600"/>
          </a:p>
          <a:p>
            <a:pPr indent="-571500" lvl="0" marL="571500" marR="0" rtl="0" algn="l">
              <a:lnSpc>
                <a:spcPct val="100000"/>
              </a:lnSpc>
              <a:spcBef>
                <a:spcPts val="0"/>
              </a:spcBef>
              <a:spcAft>
                <a:spcPts val="0"/>
              </a:spcAft>
              <a:buClr>
                <a:srgbClr val="000000"/>
              </a:buClr>
              <a:buSzPts val="3600"/>
              <a:buFont typeface="Courier New"/>
              <a:buChar char="➢"/>
            </a:pPr>
            <a:r>
              <a:rPr b="0" i="0" lang="en-US" sz="3600" u="none" cap="none" strike="noStrike">
                <a:solidFill>
                  <a:srgbClr val="000000"/>
                </a:solidFill>
                <a:latin typeface="Arial"/>
                <a:ea typeface="Arial"/>
                <a:cs typeface="Arial"/>
                <a:sym typeface="Arial"/>
              </a:rPr>
              <a:t>There’s the possibility of so much more involvement necessary for these kids. </a:t>
            </a:r>
            <a:endParaRPr b="0" i="0" sz="36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rgbClr val="000000"/>
              </a:buClr>
              <a:buSzPts val="3600"/>
              <a:buFont typeface="Courier New"/>
              <a:buChar char="➢"/>
            </a:pPr>
            <a:r>
              <a:rPr lang="en-US" sz="3600"/>
              <a:t>K</a:t>
            </a:r>
            <a:r>
              <a:rPr b="0" i="0" lang="en-US" sz="3600" u="none" cap="none" strike="noStrike">
                <a:solidFill>
                  <a:srgbClr val="000000"/>
                </a:solidFill>
                <a:latin typeface="Arial"/>
                <a:ea typeface="Arial"/>
                <a:cs typeface="Arial"/>
                <a:sym typeface="Arial"/>
              </a:rPr>
              <a:t>now what your limit </a:t>
            </a:r>
            <a:r>
              <a:rPr lang="en-US" sz="3600"/>
              <a:t>are</a:t>
            </a:r>
            <a:r>
              <a:rPr b="0" i="0" lang="en-US" sz="3600" u="none" cap="none" strike="noStrike">
                <a:solidFill>
                  <a:srgbClr val="000000"/>
                </a:solidFill>
                <a:latin typeface="Arial"/>
                <a:ea typeface="Arial"/>
                <a:cs typeface="Arial"/>
                <a:sym typeface="Arial"/>
              </a:rPr>
              <a:t>.</a:t>
            </a:r>
            <a:endParaRPr/>
          </a:p>
          <a:p>
            <a:pPr indent="-571500" lvl="0" marL="571500" marR="0" rtl="0" algn="l">
              <a:lnSpc>
                <a:spcPct val="100000"/>
              </a:lnSpc>
              <a:spcBef>
                <a:spcPts val="0"/>
              </a:spcBef>
              <a:spcAft>
                <a:spcPts val="0"/>
              </a:spcAft>
              <a:buSzPts val="3600"/>
              <a:buFont typeface="Courier New"/>
              <a:buChar char="➢"/>
            </a:pPr>
            <a:r>
              <a:rPr b="0" i="0" lang="en-US" sz="3600" u="none" cap="none" strike="noStrike">
                <a:latin typeface="Arial"/>
                <a:ea typeface="Arial"/>
                <a:cs typeface="Arial"/>
                <a:sym typeface="Arial"/>
              </a:rPr>
              <a:t>Let go of the things you can’t control.</a:t>
            </a:r>
            <a:endParaRPr b="0" i="0" sz="3600" u="none" cap="none" strike="noStrike">
              <a:latin typeface="Arial"/>
              <a:ea typeface="Arial"/>
              <a:cs typeface="Arial"/>
              <a:sym typeface="Arial"/>
            </a:endParaRPr>
          </a:p>
          <a:p>
            <a:pPr indent="-342900" lvl="0" marL="571500" marR="0" rtl="0" algn="l">
              <a:lnSpc>
                <a:spcPct val="100000"/>
              </a:lnSpc>
              <a:spcBef>
                <a:spcPts val="0"/>
              </a:spcBef>
              <a:spcAft>
                <a:spcPts val="0"/>
              </a:spcAft>
              <a:buClr>
                <a:srgbClr val="000000"/>
              </a:buClr>
              <a:buSzPts val="3600"/>
              <a:buFont typeface="Courier New"/>
              <a:buNone/>
            </a:pPr>
            <a:r>
              <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
          <p:cNvSpPr txBox="1"/>
          <p:nvPr/>
        </p:nvSpPr>
        <p:spPr>
          <a:xfrm>
            <a:off x="1070281" y="913446"/>
            <a:ext cx="6448928" cy="4154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US" sz="8800" u="none" cap="none" strike="noStrike">
                <a:solidFill>
                  <a:srgbClr val="000000"/>
                </a:solidFill>
                <a:latin typeface="Arial"/>
                <a:ea typeface="Arial"/>
                <a:cs typeface="Arial"/>
                <a:sym typeface="Arial"/>
              </a:rPr>
              <a:t>Set Limits and Be Consistent</a:t>
            </a:r>
            <a:endParaRPr b="0" i="0" sz="8800" u="none" cap="none" strike="noStrike">
              <a:solidFill>
                <a:schemeClr val="dk1"/>
              </a:solidFill>
              <a:latin typeface="Arial"/>
              <a:ea typeface="Arial"/>
              <a:cs typeface="Arial"/>
              <a:sym typeface="Arial"/>
            </a:endParaRPr>
          </a:p>
        </p:txBody>
      </p:sp>
      <p:cxnSp>
        <p:nvCxnSpPr>
          <p:cNvPr id="495" name="Google Shape;495;p8"/>
          <p:cNvCxnSpPr/>
          <p:nvPr/>
        </p:nvCxnSpPr>
        <p:spPr>
          <a:xfrm>
            <a:off x="748936" y="456632"/>
            <a:ext cx="6770273" cy="0"/>
          </a:xfrm>
          <a:prstGeom prst="straightConnector1">
            <a:avLst/>
          </a:prstGeom>
          <a:noFill/>
          <a:ln cap="flat" cmpd="sng" w="101600">
            <a:solidFill>
              <a:schemeClr val="accent4"/>
            </a:solidFill>
            <a:prstDash val="solid"/>
            <a:miter lim="800000"/>
            <a:headEnd len="sm" w="sm" type="none"/>
            <a:tailEnd len="sm" w="sm" type="none"/>
          </a:ln>
        </p:spPr>
      </p:cxnSp>
      <p:cxnSp>
        <p:nvCxnSpPr>
          <p:cNvPr id="496" name="Google Shape;496;p8"/>
          <p:cNvCxnSpPr/>
          <p:nvPr/>
        </p:nvCxnSpPr>
        <p:spPr>
          <a:xfrm>
            <a:off x="748936" y="5576846"/>
            <a:ext cx="6770400" cy="0"/>
          </a:xfrm>
          <a:prstGeom prst="straightConnector1">
            <a:avLst/>
          </a:prstGeom>
          <a:noFill/>
          <a:ln cap="flat" cmpd="sng" w="101600">
            <a:solidFill>
              <a:schemeClr val="accent4"/>
            </a:solidFill>
            <a:prstDash val="solid"/>
            <a:miter lim="800000"/>
            <a:headEnd len="sm" w="sm" type="none"/>
            <a:tailEnd len="sm" w="sm" type="none"/>
          </a:ln>
        </p:spPr>
      </p:cxnSp>
      <p:sp>
        <p:nvSpPr>
          <p:cNvPr id="497" name="Google Shape;497;p8"/>
          <p:cNvSpPr txBox="1"/>
          <p:nvPr/>
        </p:nvSpPr>
        <p:spPr>
          <a:xfrm>
            <a:off x="8243475" y="1960600"/>
            <a:ext cx="14473500" cy="7446000"/>
          </a:xfrm>
          <a:prstGeom prst="rect">
            <a:avLst/>
          </a:prstGeom>
          <a:noFill/>
          <a:ln>
            <a:noFill/>
          </a:ln>
        </p:spPr>
        <p:txBody>
          <a:bodyPr anchorCtr="0" anchor="t" bIns="45700" lIns="91425" spcFirstLastPara="1" rIns="91425" wrap="square" tIns="45700">
            <a:spAutoFit/>
          </a:bodyPr>
          <a:lstStyle/>
          <a:p>
            <a:pPr indent="-450850" lvl="0" marL="457200" marR="0" rtl="0" algn="l">
              <a:lnSpc>
                <a:spcPct val="115000"/>
              </a:lnSpc>
              <a:spcBef>
                <a:spcPts val="0"/>
              </a:spcBef>
              <a:spcAft>
                <a:spcPts val="0"/>
              </a:spcAft>
              <a:buSzPts val="3500"/>
              <a:buChar char="➢"/>
            </a:pPr>
            <a:r>
              <a:rPr lang="en-US" sz="3500"/>
              <a:t>B</a:t>
            </a:r>
            <a:r>
              <a:rPr b="0" i="0" lang="en-US" sz="3500" u="none" cap="none" strike="noStrike">
                <a:solidFill>
                  <a:srgbClr val="000000"/>
                </a:solidFill>
                <a:latin typeface="Arial"/>
                <a:ea typeface="Arial"/>
                <a:cs typeface="Arial"/>
                <a:sym typeface="Arial"/>
              </a:rPr>
              <a:t>oundaries are what set the space between where you end, and the other person begins. </a:t>
            </a:r>
            <a:endParaRPr sz="1700"/>
          </a:p>
          <a:p>
            <a:pPr indent="-450850" lvl="0" marL="457200" marR="0" rtl="0" algn="l">
              <a:lnSpc>
                <a:spcPct val="115000"/>
              </a:lnSpc>
              <a:spcBef>
                <a:spcPts val="0"/>
              </a:spcBef>
              <a:spcAft>
                <a:spcPts val="0"/>
              </a:spcAft>
              <a:buClr>
                <a:srgbClr val="000000"/>
              </a:buClr>
              <a:buSzPts val="3500"/>
              <a:buFont typeface="Arial"/>
              <a:buChar char="➢"/>
            </a:pPr>
            <a:r>
              <a:rPr b="0" i="0" lang="en-US" sz="3500" u="none" cap="none" strike="noStrike">
                <a:solidFill>
                  <a:srgbClr val="000000"/>
                </a:solidFill>
                <a:latin typeface="Arial"/>
                <a:ea typeface="Arial"/>
                <a:cs typeface="Arial"/>
                <a:sym typeface="Arial"/>
              </a:rPr>
              <a:t>Secure boundaries need to be set by the foster parent, and not negotiated by the child. </a:t>
            </a:r>
            <a:endParaRPr b="0" i="0" sz="3500" u="none" cap="none" strike="noStrike">
              <a:solidFill>
                <a:srgbClr val="000000"/>
              </a:solidFill>
              <a:latin typeface="Arial"/>
              <a:ea typeface="Arial"/>
              <a:cs typeface="Arial"/>
              <a:sym typeface="Arial"/>
            </a:endParaRPr>
          </a:p>
          <a:p>
            <a:pPr indent="-450850" lvl="0" marL="457200" marR="0" rtl="0" algn="l">
              <a:lnSpc>
                <a:spcPct val="115000"/>
              </a:lnSpc>
              <a:spcBef>
                <a:spcPts val="0"/>
              </a:spcBef>
              <a:spcAft>
                <a:spcPts val="0"/>
              </a:spcAft>
              <a:buClr>
                <a:srgbClr val="000000"/>
              </a:buClr>
              <a:buSzPts val="3500"/>
              <a:buFont typeface="Arial"/>
              <a:buChar char="➢"/>
            </a:pPr>
            <a:r>
              <a:rPr b="0" i="0" lang="en-US" sz="3500" u="none" cap="none" strike="noStrike">
                <a:solidFill>
                  <a:srgbClr val="000000"/>
                </a:solidFill>
                <a:latin typeface="Arial"/>
                <a:ea typeface="Arial"/>
                <a:cs typeface="Arial"/>
                <a:sym typeface="Arial"/>
              </a:rPr>
              <a:t>Create rules and routines like mealtimes, bedtimes, homework time, and tv time — that are set and monitored by you. </a:t>
            </a:r>
            <a:endParaRPr b="0" i="0" sz="3500" u="none" cap="none" strike="noStrike">
              <a:solidFill>
                <a:srgbClr val="000000"/>
              </a:solidFill>
              <a:latin typeface="Arial"/>
              <a:ea typeface="Arial"/>
              <a:cs typeface="Arial"/>
              <a:sym typeface="Arial"/>
            </a:endParaRPr>
          </a:p>
          <a:p>
            <a:pPr indent="-450850" lvl="1" marL="914400" marR="0" rtl="0" algn="l">
              <a:lnSpc>
                <a:spcPct val="115000"/>
              </a:lnSpc>
              <a:spcBef>
                <a:spcPts val="0"/>
              </a:spcBef>
              <a:spcAft>
                <a:spcPts val="0"/>
              </a:spcAft>
              <a:buClr>
                <a:srgbClr val="000000"/>
              </a:buClr>
              <a:buSzPts val="3500"/>
              <a:buFont typeface="Arial"/>
              <a:buChar char="○"/>
            </a:pPr>
            <a:r>
              <a:rPr b="0" i="0" lang="en-US" sz="3500" u="none" cap="none" strike="noStrike">
                <a:solidFill>
                  <a:srgbClr val="000000"/>
                </a:solidFill>
                <a:latin typeface="Arial"/>
                <a:ea typeface="Arial"/>
                <a:cs typeface="Arial"/>
                <a:sym typeface="Arial"/>
              </a:rPr>
              <a:t>These will help the child to know their boundaries but will also create predictability in your foster child’s life. </a:t>
            </a:r>
            <a:endParaRPr sz="1700"/>
          </a:p>
          <a:p>
            <a:pPr indent="-450850" lvl="0" marL="457200" marR="0" rtl="0" algn="l">
              <a:lnSpc>
                <a:spcPct val="115000"/>
              </a:lnSpc>
              <a:spcBef>
                <a:spcPts val="0"/>
              </a:spcBef>
              <a:spcAft>
                <a:spcPts val="0"/>
              </a:spcAft>
              <a:buClr>
                <a:srgbClr val="000000"/>
              </a:buClr>
              <a:buSzPts val="3500"/>
              <a:buFont typeface="Arial"/>
              <a:buChar char="➢"/>
            </a:pPr>
            <a:r>
              <a:rPr b="0" i="0" lang="en-US" sz="3500" u="none" cap="none" strike="noStrike">
                <a:solidFill>
                  <a:srgbClr val="000000"/>
                </a:solidFill>
                <a:latin typeface="Arial"/>
                <a:ea typeface="Arial"/>
                <a:cs typeface="Arial"/>
                <a:sym typeface="Arial"/>
              </a:rPr>
              <a:t>Often, a foster child will have previously had no boundaries set for them</a:t>
            </a:r>
            <a:r>
              <a:rPr lang="en-US" sz="3500"/>
              <a:t>.</a:t>
            </a:r>
            <a:r>
              <a:rPr b="0" i="0" lang="en-US" sz="3500" u="none" cap="none" strike="noStrike">
                <a:solidFill>
                  <a:srgbClr val="000000"/>
                </a:solidFill>
                <a:latin typeface="Arial"/>
                <a:ea typeface="Arial"/>
                <a:cs typeface="Arial"/>
                <a:sym typeface="Arial"/>
              </a:rPr>
              <a:t> Foster children are likely to rebel against boundaries because they may have had to look after themselves in the past – so they don’t feel as though they need you, or anyone, telling them what to do.</a:t>
            </a:r>
            <a:endParaRPr sz="1700"/>
          </a:p>
        </p:txBody>
      </p:sp>
      <p:pic>
        <p:nvPicPr>
          <p:cNvPr id="498" name="Google Shape;498;p8"/>
          <p:cNvPicPr preferRelativeResize="0"/>
          <p:nvPr/>
        </p:nvPicPr>
        <p:blipFill rotWithShape="1">
          <a:blip r:embed="rId3">
            <a:alphaModFix amt="65000"/>
          </a:blip>
          <a:srcRect b="0" l="0" r="0" t="0"/>
          <a:stretch/>
        </p:blipFill>
        <p:spPr>
          <a:xfrm>
            <a:off x="17908044" y="7277476"/>
            <a:ext cx="6249888" cy="62498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103869f6dcd_0_0"/>
          <p:cNvSpPr/>
          <p:nvPr>
            <p:ph idx="2" type="pic"/>
          </p:nvPr>
        </p:nvSpPr>
        <p:spPr>
          <a:xfrm>
            <a:off x="14630400" y="0"/>
            <a:ext cx="9756900" cy="137160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8800"/>
              <a:buFont typeface="Arial"/>
              <a:buNone/>
            </a:pPr>
            <a:r>
              <a:rPr lang="en-US" sz="8800">
                <a:solidFill>
                  <a:schemeClr val="lt1"/>
                </a:solidFill>
                <a:latin typeface="Arial"/>
                <a:ea typeface="Arial"/>
                <a:cs typeface="Arial"/>
                <a:sym typeface="Arial"/>
              </a:rPr>
              <a:t>Set Limits and Be Consistent</a:t>
            </a:r>
            <a:endParaRPr>
              <a:solidFill>
                <a:schemeClr val="lt1"/>
              </a:solidFill>
            </a:endParaRPr>
          </a:p>
        </p:txBody>
      </p:sp>
      <p:sp>
        <p:nvSpPr>
          <p:cNvPr id="505" name="Google Shape;505;g103869f6dcd_0_0"/>
          <p:cNvSpPr txBox="1"/>
          <p:nvPr/>
        </p:nvSpPr>
        <p:spPr>
          <a:xfrm>
            <a:off x="1687700" y="1821675"/>
            <a:ext cx="11576400" cy="69081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0"/>
              </a:spcBef>
              <a:spcAft>
                <a:spcPts val="0"/>
              </a:spcAft>
              <a:buSzPts val="3200"/>
              <a:buFont typeface="Courier New"/>
              <a:buChar char="➢"/>
            </a:pPr>
            <a:r>
              <a:rPr lang="en-US" sz="3200"/>
              <a:t>As a foster parents you should never value a child’s self-expression over a child’s sense of security. Setting boundaries doesn’t make you a mean or unfair foster parent, even if your child says that to you at the time.</a:t>
            </a:r>
            <a:endParaRPr sz="3200"/>
          </a:p>
          <a:p>
            <a:pPr indent="-457200" lvl="0" marL="457200" rtl="0" algn="l">
              <a:lnSpc>
                <a:spcPct val="115000"/>
              </a:lnSpc>
              <a:spcBef>
                <a:spcPts val="0"/>
              </a:spcBef>
              <a:spcAft>
                <a:spcPts val="0"/>
              </a:spcAft>
              <a:buSzPts val="3200"/>
              <a:buFont typeface="Courier New"/>
              <a:buChar char="➢"/>
            </a:pPr>
            <a:r>
              <a:rPr lang="en-US" sz="3200"/>
              <a:t>At the other end of the spectrum, a lack of boundaries can create narcissism in children. Narcissism is normal and developmentally appropriate in small children, but unless the early-development narcissism is disrupted, foster children may continue to feel like the world revolves around them and become narcissistic adults.</a:t>
            </a:r>
            <a:endParaRPr/>
          </a:p>
          <a:p>
            <a:pPr indent="-457200" lvl="0" marL="457200" rtl="0" algn="l">
              <a:lnSpc>
                <a:spcPct val="115000"/>
              </a:lnSpc>
              <a:spcBef>
                <a:spcPts val="0"/>
              </a:spcBef>
              <a:spcAft>
                <a:spcPts val="0"/>
              </a:spcAft>
              <a:buSzPts val="3200"/>
              <a:buFont typeface="Courier New"/>
              <a:buChar char="➢"/>
            </a:pPr>
            <a:r>
              <a:rPr lang="en-US" sz="3200"/>
              <a:t>To help a child with his behavior, we need to help him develop appropriate boundaries.</a:t>
            </a:r>
            <a:endParaRPr/>
          </a:p>
        </p:txBody>
      </p:sp>
      <p:pic>
        <p:nvPicPr>
          <p:cNvPr id="506" name="Google Shape;506;g103869f6dcd_0_0"/>
          <p:cNvPicPr preferRelativeResize="0"/>
          <p:nvPr/>
        </p:nvPicPr>
        <p:blipFill rotWithShape="1">
          <a:blip r:embed="rId3">
            <a:alphaModFix amt="65000"/>
          </a:blip>
          <a:srcRect b="0" l="0" r="0" t="0"/>
          <a:stretch/>
        </p:blipFill>
        <p:spPr>
          <a:xfrm>
            <a:off x="16448473" y="5871477"/>
            <a:ext cx="7655874" cy="7655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10" name="Shape 510"/>
        <p:cNvGrpSpPr/>
        <p:nvPr/>
      </p:nvGrpSpPr>
      <p:grpSpPr>
        <a:xfrm>
          <a:off x="0" y="0"/>
          <a:ext cx="0" cy="0"/>
          <a:chOff x="0" y="0"/>
          <a:chExt cx="0" cy="0"/>
        </a:xfrm>
      </p:grpSpPr>
      <p:sp>
        <p:nvSpPr>
          <p:cNvPr id="511" name="Google Shape;511;p10"/>
          <p:cNvSpPr txBox="1"/>
          <p:nvPr/>
        </p:nvSpPr>
        <p:spPr>
          <a:xfrm>
            <a:off x="6218517" y="565630"/>
            <a:ext cx="132762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8000"/>
              <a:buFont typeface="Arial"/>
              <a:buNone/>
            </a:pPr>
            <a:r>
              <a:rPr b="0" i="0" lang="en-US" sz="8000" u="none" cap="none" strike="noStrike">
                <a:solidFill>
                  <a:srgbClr val="000000"/>
                </a:solidFill>
                <a:latin typeface="Arial"/>
                <a:ea typeface="Arial"/>
                <a:cs typeface="Arial"/>
                <a:sym typeface="Arial"/>
              </a:rPr>
              <a:t>Know Your Own Needs and Limitations as a Parent</a:t>
            </a:r>
            <a:endParaRPr b="0" i="0" sz="8000" u="none" cap="none" strike="noStrike">
              <a:solidFill>
                <a:srgbClr val="000000"/>
              </a:solidFill>
              <a:latin typeface="Arial"/>
              <a:ea typeface="Arial"/>
              <a:cs typeface="Arial"/>
              <a:sym typeface="Arial"/>
            </a:endParaRPr>
          </a:p>
        </p:txBody>
      </p:sp>
      <p:sp>
        <p:nvSpPr>
          <p:cNvPr id="512" name="Google Shape;512;p10"/>
          <p:cNvSpPr txBox="1"/>
          <p:nvPr/>
        </p:nvSpPr>
        <p:spPr>
          <a:xfrm>
            <a:off x="4959442" y="3876420"/>
            <a:ext cx="16411500" cy="57444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15000"/>
              </a:lnSpc>
              <a:spcBef>
                <a:spcPts val="0"/>
              </a:spcBef>
              <a:spcAft>
                <a:spcPts val="0"/>
              </a:spcAft>
              <a:buClr>
                <a:srgbClr val="000000"/>
              </a:buClr>
              <a:buSzPts val="3600"/>
              <a:buFont typeface="Courier New"/>
              <a:buChar char="o"/>
            </a:pPr>
            <a:r>
              <a:rPr b="0" i="0" lang="en-US" sz="3600" u="none" cap="none" strike="noStrike">
                <a:solidFill>
                  <a:srgbClr val="000000"/>
                </a:solidFill>
                <a:latin typeface="Arial"/>
                <a:ea typeface="Arial"/>
                <a:cs typeface="Arial"/>
                <a:sym typeface="Arial"/>
              </a:rPr>
              <a:t>You don't have to have all the answers. Be forgiving of yourself.</a:t>
            </a:r>
            <a:endParaRPr/>
          </a:p>
          <a:p>
            <a:pPr indent="-342900" lvl="0" marL="571500" marR="0" rtl="0" algn="l">
              <a:lnSpc>
                <a:spcPct val="115000"/>
              </a:lnSpc>
              <a:spcBef>
                <a:spcPts val="0"/>
              </a:spcBef>
              <a:spcAft>
                <a:spcPts val="0"/>
              </a:spcAft>
              <a:buClr>
                <a:srgbClr val="000000"/>
              </a:buClr>
              <a:buSzPts val="3600"/>
              <a:buFont typeface="Courier New"/>
              <a:buNone/>
            </a:pPr>
            <a:r>
              <a:t/>
            </a:r>
            <a:endParaRPr b="0" i="0" sz="3600" u="none" cap="none" strike="noStrike">
              <a:solidFill>
                <a:srgbClr val="000000"/>
              </a:solidFill>
              <a:latin typeface="Arial"/>
              <a:ea typeface="Arial"/>
              <a:cs typeface="Arial"/>
              <a:sym typeface="Arial"/>
            </a:endParaRPr>
          </a:p>
          <a:p>
            <a:pPr indent="-571500" lvl="0" marL="571500" marR="0" rtl="0" algn="l">
              <a:lnSpc>
                <a:spcPct val="115000"/>
              </a:lnSpc>
              <a:spcBef>
                <a:spcPts val="0"/>
              </a:spcBef>
              <a:spcAft>
                <a:spcPts val="0"/>
              </a:spcAft>
              <a:buClr>
                <a:srgbClr val="000000"/>
              </a:buClr>
              <a:buSzPts val="3600"/>
              <a:buFont typeface="Courier New"/>
              <a:buChar char="o"/>
            </a:pPr>
            <a:r>
              <a:rPr b="0" i="0" lang="en-US" sz="3600" u="none" cap="none" strike="noStrike">
                <a:solidFill>
                  <a:srgbClr val="000000"/>
                </a:solidFill>
                <a:latin typeface="Arial"/>
                <a:ea typeface="Arial"/>
                <a:cs typeface="Arial"/>
                <a:sym typeface="Arial"/>
              </a:rPr>
              <a:t>Focus on the areas that need the most attention rather than trying to address everything all at once. Admit it when you're burned out. Take time out from parenting to do things that will make you happy as a person (or as a couple).</a:t>
            </a:r>
            <a:endParaRPr/>
          </a:p>
          <a:p>
            <a:pPr indent="-342900" lvl="0" marL="571500" marR="0" rtl="0" algn="l">
              <a:lnSpc>
                <a:spcPct val="115000"/>
              </a:lnSpc>
              <a:spcBef>
                <a:spcPts val="0"/>
              </a:spcBef>
              <a:spcAft>
                <a:spcPts val="0"/>
              </a:spcAft>
              <a:buClr>
                <a:srgbClr val="000000"/>
              </a:buClr>
              <a:buSzPts val="3600"/>
              <a:buFont typeface="Courier New"/>
              <a:buNone/>
            </a:pPr>
            <a:r>
              <a:t/>
            </a:r>
            <a:endParaRPr b="0" i="0" sz="3600" u="none" cap="none" strike="noStrike">
              <a:solidFill>
                <a:srgbClr val="000000"/>
              </a:solidFill>
              <a:latin typeface="Arial"/>
              <a:ea typeface="Arial"/>
              <a:cs typeface="Arial"/>
              <a:sym typeface="Arial"/>
            </a:endParaRPr>
          </a:p>
          <a:p>
            <a:pPr indent="-571500" lvl="0" marL="571500" marR="0" rtl="0" algn="l">
              <a:lnSpc>
                <a:spcPct val="115000"/>
              </a:lnSpc>
              <a:spcBef>
                <a:spcPts val="0"/>
              </a:spcBef>
              <a:spcAft>
                <a:spcPts val="0"/>
              </a:spcAft>
              <a:buClr>
                <a:srgbClr val="000000"/>
              </a:buClr>
              <a:buSzPts val="3600"/>
              <a:buFont typeface="Courier New"/>
              <a:buChar char="o"/>
            </a:pPr>
            <a:r>
              <a:rPr b="0" i="0" lang="en-US" sz="3600" u="none" cap="none" strike="noStrike">
                <a:solidFill>
                  <a:srgbClr val="000000"/>
                </a:solidFill>
                <a:latin typeface="Arial"/>
                <a:ea typeface="Arial"/>
                <a:cs typeface="Arial"/>
                <a:sym typeface="Arial"/>
              </a:rPr>
              <a:t>Focusing on your needs does not make you selfish. It simply means you care about your own well-being, which is another important value to model for your children</a:t>
            </a:r>
            <a:endParaRPr/>
          </a:p>
        </p:txBody>
      </p:sp>
      <p:cxnSp>
        <p:nvCxnSpPr>
          <p:cNvPr id="513" name="Google Shape;513;p10"/>
          <p:cNvCxnSpPr/>
          <p:nvPr/>
        </p:nvCxnSpPr>
        <p:spPr>
          <a:xfrm>
            <a:off x="5706075" y="3348650"/>
            <a:ext cx="14680500" cy="0"/>
          </a:xfrm>
          <a:prstGeom prst="straightConnector1">
            <a:avLst/>
          </a:prstGeom>
          <a:noFill/>
          <a:ln cap="flat" cmpd="sng" w="101600">
            <a:solidFill>
              <a:schemeClr val="accent4"/>
            </a:solidFill>
            <a:prstDash val="solid"/>
            <a:miter lim="800000"/>
            <a:headEnd len="sm" w="sm" type="none"/>
            <a:tailEnd len="sm" w="sm" type="none"/>
          </a:ln>
        </p:spPr>
      </p:cxnSp>
      <p:pic>
        <p:nvPicPr>
          <p:cNvPr id="514" name="Google Shape;514;p10"/>
          <p:cNvPicPr preferRelativeResize="0"/>
          <p:nvPr/>
        </p:nvPicPr>
        <p:blipFill rotWithShape="1">
          <a:blip r:embed="rId3">
            <a:alphaModFix amt="65000"/>
          </a:blip>
          <a:srcRect b="0" l="0" r="0" t="0"/>
          <a:stretch/>
        </p:blipFill>
        <p:spPr>
          <a:xfrm>
            <a:off x="17908044" y="7277476"/>
            <a:ext cx="6249888" cy="6249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9"/>
          <p:cNvSpPr txBox="1"/>
          <p:nvPr/>
        </p:nvSpPr>
        <p:spPr>
          <a:xfrm>
            <a:off x="6804425" y="212700"/>
            <a:ext cx="9589500" cy="25029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8800"/>
              <a:buFont typeface="Arial"/>
              <a:buNone/>
            </a:pPr>
            <a:r>
              <a:rPr b="0" i="0" lang="en-US" sz="8700" u="none" cap="none" strike="noStrike">
                <a:solidFill>
                  <a:srgbClr val="000000"/>
                </a:solidFill>
                <a:latin typeface="Arial"/>
                <a:ea typeface="Arial"/>
                <a:cs typeface="Arial"/>
                <a:sym typeface="Arial"/>
              </a:rPr>
              <a:t>Be a Good Role Model</a:t>
            </a:r>
            <a:endParaRPr b="0" i="0" sz="8700" u="none" cap="none" strike="noStrike">
              <a:solidFill>
                <a:srgbClr val="000000"/>
              </a:solidFill>
              <a:latin typeface="Arial"/>
              <a:ea typeface="Arial"/>
              <a:cs typeface="Arial"/>
              <a:sym typeface="Arial"/>
            </a:endParaRPr>
          </a:p>
        </p:txBody>
      </p:sp>
      <p:pic>
        <p:nvPicPr>
          <p:cNvPr id="520" name="Google Shape;520;p9"/>
          <p:cNvPicPr preferRelativeResize="0"/>
          <p:nvPr/>
        </p:nvPicPr>
        <p:blipFill rotWithShape="1">
          <a:blip r:embed="rId3">
            <a:alphaModFix/>
          </a:blip>
          <a:srcRect b="0" l="0" r="0" t="0"/>
          <a:stretch/>
        </p:blipFill>
        <p:spPr>
          <a:xfrm>
            <a:off x="600891" y="3261918"/>
            <a:ext cx="9589552" cy="7192164"/>
          </a:xfrm>
          <a:prstGeom prst="rect">
            <a:avLst/>
          </a:prstGeom>
          <a:noFill/>
          <a:ln>
            <a:noFill/>
          </a:ln>
        </p:spPr>
      </p:pic>
      <p:sp>
        <p:nvSpPr>
          <p:cNvPr id="521" name="Google Shape;521;p9"/>
          <p:cNvSpPr txBox="1"/>
          <p:nvPr/>
        </p:nvSpPr>
        <p:spPr>
          <a:xfrm>
            <a:off x="11109950" y="4250827"/>
            <a:ext cx="12187500" cy="38328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15000"/>
              </a:lnSpc>
              <a:spcBef>
                <a:spcPts val="0"/>
              </a:spcBef>
              <a:spcAft>
                <a:spcPts val="0"/>
              </a:spcAft>
              <a:buClr>
                <a:srgbClr val="000000"/>
              </a:buClr>
              <a:buSzPts val="3600"/>
              <a:buFont typeface="Courier New"/>
              <a:buChar char="o"/>
            </a:pPr>
            <a:r>
              <a:rPr b="0" i="0" lang="en-US" sz="3600" u="none" cap="none" strike="noStrike">
                <a:solidFill>
                  <a:srgbClr val="000000"/>
                </a:solidFill>
                <a:latin typeface="Arial"/>
                <a:ea typeface="Arial"/>
                <a:cs typeface="Arial"/>
                <a:sym typeface="Arial"/>
              </a:rPr>
              <a:t>Model the traits you wish to see in your kids: respect, friendliness, honesty, kindness, tolerance. Exhibit unselfish behavior. Do things for other people without expecting a reward. Express thanks and offer compliments. Above all, treat your kids the way you expect other people to treat you.</a:t>
            </a:r>
            <a:endParaRPr/>
          </a:p>
        </p:txBody>
      </p:sp>
      <p:pic>
        <p:nvPicPr>
          <p:cNvPr id="522" name="Google Shape;522;p9"/>
          <p:cNvPicPr preferRelativeResize="0"/>
          <p:nvPr/>
        </p:nvPicPr>
        <p:blipFill rotWithShape="1">
          <a:blip r:embed="rId4">
            <a:alphaModFix amt="65000"/>
          </a:blip>
          <a:srcRect b="0" l="0" r="0" t="0"/>
          <a:stretch/>
        </p:blipFill>
        <p:spPr>
          <a:xfrm>
            <a:off x="17908044" y="7277476"/>
            <a:ext cx="6249888" cy="6249888"/>
          </a:xfrm>
          <a:prstGeom prst="rect">
            <a:avLst/>
          </a:prstGeom>
          <a:noFill/>
          <a:ln>
            <a:noFill/>
          </a:ln>
        </p:spPr>
      </p:pic>
      <p:cxnSp>
        <p:nvCxnSpPr>
          <p:cNvPr id="523" name="Google Shape;523;p9"/>
          <p:cNvCxnSpPr/>
          <p:nvPr/>
        </p:nvCxnSpPr>
        <p:spPr>
          <a:xfrm>
            <a:off x="7849200" y="2743200"/>
            <a:ext cx="7233000" cy="29400"/>
          </a:xfrm>
          <a:prstGeom prst="straightConnector1">
            <a:avLst/>
          </a:prstGeom>
          <a:noFill/>
          <a:ln cap="flat" cmpd="sng" w="101600">
            <a:solidFill>
              <a:schemeClr val="accent4"/>
            </a:solidFill>
            <a:prstDash val="solid"/>
            <a:miter lim="800000"/>
            <a:headEnd len="sm" w="sm" type="none"/>
            <a:tailEnd len="sm" w="sm" type="none"/>
          </a:ln>
        </p:spPr>
      </p:cxnSp>
      <p:cxnSp>
        <p:nvCxnSpPr>
          <p:cNvPr id="524" name="Google Shape;524;p9"/>
          <p:cNvCxnSpPr/>
          <p:nvPr/>
        </p:nvCxnSpPr>
        <p:spPr>
          <a:xfrm>
            <a:off x="7982675" y="155700"/>
            <a:ext cx="7233000" cy="29400"/>
          </a:xfrm>
          <a:prstGeom prst="straightConnector1">
            <a:avLst/>
          </a:prstGeom>
          <a:noFill/>
          <a:ln cap="flat" cmpd="sng" w="101600">
            <a:solidFill>
              <a:schemeClr val="accent4"/>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
          <p:cNvSpPr txBox="1"/>
          <p:nvPr/>
        </p:nvSpPr>
        <p:spPr>
          <a:xfrm>
            <a:off x="10848703" y="214728"/>
            <a:ext cx="10353900" cy="4248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0000"/>
              <a:buFont typeface="Arial"/>
              <a:buNone/>
            </a:pPr>
            <a:r>
              <a:rPr b="0" i="0" lang="en-US" sz="10000" u="none" cap="none" strike="noStrike">
                <a:solidFill>
                  <a:schemeClr val="dk1"/>
                </a:solidFill>
                <a:latin typeface="Arial"/>
                <a:ea typeface="Arial"/>
                <a:cs typeface="Arial"/>
                <a:sym typeface="Arial"/>
              </a:rPr>
              <a:t>Catch Your Foster Child Being Good</a:t>
            </a:r>
            <a:endParaRPr b="0" i="0" sz="1400" u="none" cap="none" strike="noStrike">
              <a:solidFill>
                <a:srgbClr val="000000"/>
              </a:solidFill>
              <a:latin typeface="Arial"/>
              <a:ea typeface="Arial"/>
              <a:cs typeface="Arial"/>
              <a:sym typeface="Arial"/>
            </a:endParaRPr>
          </a:p>
        </p:txBody>
      </p:sp>
      <p:sp>
        <p:nvSpPr>
          <p:cNvPr id="531" name="Google Shape;531;p7"/>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sp>
        <p:nvSpPr>
          <p:cNvPr id="532" name="Google Shape;532;p7"/>
          <p:cNvSpPr txBox="1"/>
          <p:nvPr/>
        </p:nvSpPr>
        <p:spPr>
          <a:xfrm>
            <a:off x="10848703" y="5204958"/>
            <a:ext cx="12187500" cy="6381600"/>
          </a:xfrm>
          <a:prstGeom prst="rect">
            <a:avLst/>
          </a:prstGeom>
          <a:noFill/>
          <a:ln>
            <a:noFill/>
          </a:ln>
        </p:spPr>
        <p:txBody>
          <a:bodyPr anchorCtr="0" anchor="t" bIns="45700" lIns="91425" spcFirstLastPara="1" rIns="91425" wrap="square" tIns="45700">
            <a:spAutoFit/>
          </a:bodyPr>
          <a:lstStyle/>
          <a:p>
            <a:pPr indent="-571500" lvl="0" marL="571500" marR="0" rtl="0" algn="l">
              <a:lnSpc>
                <a:spcPct val="115000"/>
              </a:lnSpc>
              <a:spcBef>
                <a:spcPts val="0"/>
              </a:spcBef>
              <a:spcAft>
                <a:spcPts val="0"/>
              </a:spcAft>
              <a:buClr>
                <a:srgbClr val="000000"/>
              </a:buClr>
              <a:buSzPts val="3600"/>
              <a:buFont typeface="Courier New"/>
              <a:buChar char="o"/>
            </a:pPr>
            <a:r>
              <a:rPr b="0" i="0" lang="en-US" sz="3600" u="none" cap="none" strike="noStrike">
                <a:solidFill>
                  <a:srgbClr val="000000"/>
                </a:solidFill>
                <a:latin typeface="Arial"/>
                <a:ea typeface="Arial"/>
                <a:cs typeface="Arial"/>
                <a:sym typeface="Arial"/>
              </a:rPr>
              <a:t>Have you ever stopped to think about how many times you react negatively to your foster youth in a given day? You How would you feel about a boss who treated you with that much negative guidance, even if it was well intentioned?</a:t>
            </a:r>
            <a:endParaRPr/>
          </a:p>
          <a:p>
            <a:pPr indent="-571500" lvl="0" marL="571500" marR="0" rtl="0" algn="l">
              <a:lnSpc>
                <a:spcPct val="115000"/>
              </a:lnSpc>
              <a:spcBef>
                <a:spcPts val="0"/>
              </a:spcBef>
              <a:spcAft>
                <a:spcPts val="0"/>
              </a:spcAft>
              <a:buClr>
                <a:srgbClr val="000000"/>
              </a:buClr>
              <a:buSzPts val="3600"/>
              <a:buFont typeface="Courier New"/>
              <a:buChar char="o"/>
            </a:pPr>
            <a:r>
              <a:rPr b="0" i="0" lang="en-US" sz="3600" u="none" cap="none" strike="noStrike">
                <a:solidFill>
                  <a:srgbClr val="000000"/>
                </a:solidFill>
                <a:latin typeface="Arial"/>
                <a:ea typeface="Arial"/>
                <a:cs typeface="Arial"/>
                <a:sym typeface="Arial"/>
              </a:rPr>
              <a:t>Make a point of finding something to praise every day. Be generous with rewards. Compliments can work wonders and are often reward enough. Soon you will find you are "growing" more of the behavior you would like to see.</a:t>
            </a:r>
            <a:endParaRPr/>
          </a:p>
        </p:txBody>
      </p:sp>
      <p:pic>
        <p:nvPicPr>
          <p:cNvPr id="533" name="Google Shape;533;p7"/>
          <p:cNvPicPr preferRelativeResize="0"/>
          <p:nvPr/>
        </p:nvPicPr>
        <p:blipFill rotWithShape="1">
          <a:blip r:embed="rId3">
            <a:alphaModFix/>
          </a:blip>
          <a:srcRect b="0" l="0" r="0" t="0"/>
          <a:stretch/>
        </p:blipFill>
        <p:spPr>
          <a:xfrm>
            <a:off x="0" y="0"/>
            <a:ext cx="10236049" cy="1371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7"/>
          <p:cNvSpPr txBox="1"/>
          <p:nvPr/>
        </p:nvSpPr>
        <p:spPr>
          <a:xfrm>
            <a:off x="522525" y="418000"/>
            <a:ext cx="88803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600" u="none" cap="none" strike="noStrike">
                <a:solidFill>
                  <a:srgbClr val="38484E"/>
                </a:solidFill>
                <a:latin typeface="Arial"/>
                <a:ea typeface="Arial"/>
                <a:cs typeface="Arial"/>
                <a:sym typeface="Arial"/>
              </a:rPr>
              <a:t>Age Related Reactions To Traumatic Events </a:t>
            </a:r>
            <a:endParaRPr/>
          </a:p>
        </p:txBody>
      </p:sp>
      <p:sp>
        <p:nvSpPr>
          <p:cNvPr id="540" name="Google Shape;540;p17"/>
          <p:cNvSpPr txBox="1"/>
          <p:nvPr/>
        </p:nvSpPr>
        <p:spPr>
          <a:xfrm>
            <a:off x="522525" y="2779200"/>
            <a:ext cx="15309900" cy="7457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3000" u="none" cap="none" strike="noStrike">
                <a:solidFill>
                  <a:srgbClr val="38484E"/>
                </a:solidFill>
                <a:latin typeface="Arial"/>
                <a:ea typeface="Arial"/>
                <a:cs typeface="Arial"/>
                <a:sym typeface="Arial"/>
              </a:rPr>
              <a:t>Preschool and young school-age children </a:t>
            </a:r>
            <a:r>
              <a:rPr b="0" i="0" lang="en-US" sz="3000" u="none" cap="none" strike="noStrike">
                <a:solidFill>
                  <a:srgbClr val="38484E"/>
                </a:solidFill>
                <a:latin typeface="Arial"/>
                <a:ea typeface="Arial"/>
                <a:cs typeface="Arial"/>
                <a:sym typeface="Arial"/>
              </a:rPr>
              <a:t>exposed to a traumatic event may experience a feeling of helplessness, uncertainty about whether there is continued danger, a general fear that extends beyond the traumatic event and into other aspects of their lives:</a:t>
            </a:r>
            <a:endParaRPr sz="1600"/>
          </a:p>
          <a:p>
            <a:pPr indent="-355600" lvl="0" marL="342900" marR="0" rtl="0" algn="l">
              <a:lnSpc>
                <a:spcPct val="115000"/>
              </a:lnSpc>
              <a:spcBef>
                <a:spcPts val="0"/>
              </a:spcBef>
              <a:spcAft>
                <a:spcPts val="0"/>
              </a:spcAft>
              <a:buClr>
                <a:srgbClr val="000000"/>
              </a:buClr>
              <a:buSzPts val="3000"/>
              <a:buFont typeface="Arial"/>
              <a:buChar char="•"/>
            </a:pPr>
            <a:r>
              <a:rPr lang="en-US" sz="3000">
                <a:solidFill>
                  <a:srgbClr val="38484E"/>
                </a:solidFill>
              </a:rPr>
              <a:t>N</a:t>
            </a:r>
            <a:r>
              <a:rPr b="0" i="0" lang="en-US" sz="3000" u="none" cap="none" strike="noStrike">
                <a:solidFill>
                  <a:srgbClr val="38484E"/>
                </a:solidFill>
                <a:latin typeface="Arial"/>
                <a:ea typeface="Arial"/>
                <a:cs typeface="Arial"/>
                <a:sym typeface="Arial"/>
              </a:rPr>
              <a:t>ot be able to fall asleep on their own </a:t>
            </a:r>
            <a:endParaRPr sz="1600"/>
          </a:p>
          <a:p>
            <a:pPr indent="-355600" lvl="0" marL="342900" marR="0" rtl="0" algn="l">
              <a:lnSpc>
                <a:spcPct val="115000"/>
              </a:lnSpc>
              <a:spcBef>
                <a:spcPts val="0"/>
              </a:spcBef>
              <a:spcAft>
                <a:spcPts val="0"/>
              </a:spcAft>
              <a:buClr>
                <a:srgbClr val="000000"/>
              </a:buClr>
              <a:buSzPts val="3000"/>
              <a:buFont typeface="Arial"/>
              <a:buChar char="•"/>
            </a:pPr>
            <a:r>
              <a:rPr lang="en-US" sz="3000">
                <a:solidFill>
                  <a:srgbClr val="38484E"/>
                </a:solidFill>
              </a:rPr>
              <a:t>M</a:t>
            </a:r>
            <a:r>
              <a:rPr b="0" i="0" lang="en-US" sz="3000" u="none" cap="none" strike="noStrike">
                <a:solidFill>
                  <a:srgbClr val="38484E"/>
                </a:solidFill>
                <a:latin typeface="Arial"/>
                <a:ea typeface="Arial"/>
                <a:cs typeface="Arial"/>
                <a:sym typeface="Arial"/>
              </a:rPr>
              <a:t>ight not be able to separate from parents at school </a:t>
            </a:r>
            <a:endParaRPr sz="1600"/>
          </a:p>
          <a:p>
            <a:pPr indent="-355600" lvl="0" marL="342900" marR="0" rtl="0" algn="l">
              <a:lnSpc>
                <a:spcPct val="115000"/>
              </a:lnSpc>
              <a:spcBef>
                <a:spcPts val="0"/>
              </a:spcBef>
              <a:spcAft>
                <a:spcPts val="0"/>
              </a:spcAft>
              <a:buClr>
                <a:srgbClr val="000000"/>
              </a:buClr>
              <a:buSzPts val="3000"/>
              <a:buFont typeface="Arial"/>
              <a:buChar char="•"/>
            </a:pPr>
            <a:r>
              <a:rPr b="0" i="0" lang="en-US" sz="3000" u="none" cap="none" strike="noStrike">
                <a:solidFill>
                  <a:srgbClr val="38484E"/>
                </a:solidFill>
                <a:latin typeface="Arial"/>
                <a:ea typeface="Arial"/>
                <a:cs typeface="Arial"/>
                <a:sym typeface="Arial"/>
              </a:rPr>
              <a:t>Children who might have ventured out to play in the yard prior to a traumatic event now might not be willing to play in the absence of a family member. </a:t>
            </a:r>
            <a:endParaRPr sz="1600"/>
          </a:p>
          <a:p>
            <a:pPr indent="-355600" lvl="0" marL="342900" marR="0" rtl="0" algn="l">
              <a:lnSpc>
                <a:spcPct val="115000"/>
              </a:lnSpc>
              <a:spcBef>
                <a:spcPts val="0"/>
              </a:spcBef>
              <a:spcAft>
                <a:spcPts val="0"/>
              </a:spcAft>
              <a:buClr>
                <a:srgbClr val="000000"/>
              </a:buClr>
              <a:buSzPts val="3000"/>
              <a:buFont typeface="Arial"/>
              <a:buChar char="•"/>
            </a:pPr>
            <a:r>
              <a:rPr b="0" i="0" lang="en-US" sz="3000" u="none" cap="none" strike="noStrike">
                <a:solidFill>
                  <a:srgbClr val="38484E"/>
                </a:solidFill>
                <a:latin typeface="Arial"/>
                <a:ea typeface="Arial"/>
                <a:cs typeface="Arial"/>
                <a:sym typeface="Arial"/>
              </a:rPr>
              <a:t>Often, children lose some speech and toileting skills, </a:t>
            </a:r>
            <a:endParaRPr sz="1600"/>
          </a:p>
          <a:p>
            <a:pPr indent="-355600" lvl="0" marL="342900" marR="0" rtl="0" algn="l">
              <a:lnSpc>
                <a:spcPct val="115000"/>
              </a:lnSpc>
              <a:spcBef>
                <a:spcPts val="0"/>
              </a:spcBef>
              <a:spcAft>
                <a:spcPts val="0"/>
              </a:spcAft>
              <a:buClr>
                <a:srgbClr val="000000"/>
              </a:buClr>
              <a:buSzPts val="3000"/>
              <a:buFont typeface="Arial"/>
              <a:buChar char="•"/>
            </a:pPr>
            <a:r>
              <a:rPr b="0" i="0" lang="en-US" sz="3000" u="none" cap="none" strike="noStrike">
                <a:solidFill>
                  <a:srgbClr val="38484E"/>
                </a:solidFill>
                <a:latin typeface="Arial"/>
                <a:ea typeface="Arial"/>
                <a:cs typeface="Arial"/>
                <a:sym typeface="Arial"/>
              </a:rPr>
              <a:t>their sleep could be disturbed by nightmares, night terrors, or fear of going to sleep. In many cases, </a:t>
            </a:r>
            <a:endParaRPr sz="1600"/>
          </a:p>
          <a:p>
            <a:pPr indent="-355600" lvl="0" marL="342900" marR="0" rtl="0" algn="l">
              <a:lnSpc>
                <a:spcPct val="115000"/>
              </a:lnSpc>
              <a:spcBef>
                <a:spcPts val="0"/>
              </a:spcBef>
              <a:spcAft>
                <a:spcPts val="0"/>
              </a:spcAft>
              <a:buClr>
                <a:srgbClr val="000000"/>
              </a:buClr>
              <a:buSzPts val="3000"/>
              <a:buFont typeface="Arial"/>
              <a:buChar char="•"/>
            </a:pPr>
            <a:r>
              <a:rPr lang="en-US" sz="3000">
                <a:solidFill>
                  <a:srgbClr val="38484E"/>
                </a:solidFill>
              </a:rPr>
              <a:t>C</a:t>
            </a:r>
            <a:r>
              <a:rPr b="0" i="0" lang="en-US" sz="3000" u="none" cap="none" strike="noStrike">
                <a:solidFill>
                  <a:srgbClr val="38484E"/>
                </a:solidFill>
                <a:latin typeface="Arial"/>
                <a:ea typeface="Arial"/>
                <a:cs typeface="Arial"/>
                <a:sym typeface="Arial"/>
              </a:rPr>
              <a:t>hildren may engage in traumatic play—a repetitive and less imaginative form of play that may represent children’s continued focus on the traumatic event or an attempt to change a negative outcome of a traumatic event.</a:t>
            </a:r>
            <a:endParaRPr sz="1600"/>
          </a:p>
        </p:txBody>
      </p:sp>
      <p:pic>
        <p:nvPicPr>
          <p:cNvPr id="541" name="Google Shape;541;p17"/>
          <p:cNvPicPr preferRelativeResize="0"/>
          <p:nvPr/>
        </p:nvPicPr>
        <p:blipFill rotWithShape="1">
          <a:blip r:embed="rId3">
            <a:alphaModFix amt="65000"/>
          </a:blip>
          <a:srcRect b="0" l="0" r="0" t="0"/>
          <a:stretch/>
        </p:blipFill>
        <p:spPr>
          <a:xfrm>
            <a:off x="17908044" y="7277476"/>
            <a:ext cx="6249888" cy="6249888"/>
          </a:xfrm>
          <a:prstGeom prst="rect">
            <a:avLst/>
          </a:prstGeom>
          <a:noFill/>
          <a:ln>
            <a:noFill/>
          </a:ln>
        </p:spPr>
      </p:pic>
      <p:cxnSp>
        <p:nvCxnSpPr>
          <p:cNvPr id="542" name="Google Shape;542;p17"/>
          <p:cNvCxnSpPr/>
          <p:nvPr/>
        </p:nvCxnSpPr>
        <p:spPr>
          <a:xfrm>
            <a:off x="669750" y="2542000"/>
            <a:ext cx="7233000" cy="29400"/>
          </a:xfrm>
          <a:prstGeom prst="straightConnector1">
            <a:avLst/>
          </a:prstGeom>
          <a:noFill/>
          <a:ln cap="flat" cmpd="sng" w="101600">
            <a:solidFill>
              <a:schemeClr val="accent4"/>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