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Anton"/>
      <p:regular r:id="rId21"/>
    </p:embeddedFont>
    <p:embeddedFont>
      <p:font typeface="Libre Franklin"/>
      <p:regular r:id="rId22"/>
      <p:bold r:id="rId23"/>
      <p:italic r:id="rId24"/>
      <p:boldItalic r:id="rId25"/>
    </p:embeddedFon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0" roundtripDataSignature="AMtx7mj1WHDpLEHgbnDtQUAEbvEnfqbL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ibreFranklin-regular.fntdata"/><Relationship Id="rId21" Type="http://schemas.openxmlformats.org/officeDocument/2006/relationships/font" Target="fonts/Anton-regular.fntdata"/><Relationship Id="rId24" Type="http://schemas.openxmlformats.org/officeDocument/2006/relationships/font" Target="fonts/LibreFranklin-italic.fntdata"/><Relationship Id="rId23" Type="http://schemas.openxmlformats.org/officeDocument/2006/relationships/font" Target="fonts/LibreFrankli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LibreFranklin-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3ZeMm-YdN9k&amp;t=10s&amp;ab_channel=ORGovDH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https://www.youtube.com/watch?v=3ZeMm-YdN9k&amp;t=10s&amp;ab_channel=ORGovDHS</a:t>
            </a:r>
            <a:endParaRPr/>
          </a:p>
          <a:p>
            <a:pPr indent="0" lvl="0" marL="0" rtl="0" algn="l">
              <a:spcBef>
                <a:spcPts val="0"/>
              </a:spcBef>
              <a:spcAft>
                <a:spcPts val="0"/>
              </a:spcAft>
              <a:buNone/>
            </a:pPr>
            <a:r>
              <a:rPr lang="en-US"/>
              <a:t>Go over material after watching video</a:t>
            </a:r>
            <a:endParaRPr/>
          </a:p>
        </p:txBody>
      </p:sp>
      <p:sp>
        <p:nvSpPr>
          <p:cNvPr id="95" name="Google Shape;9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Watch Video</a:t>
            </a:r>
            <a:endParaRPr/>
          </a:p>
        </p:txBody>
      </p:sp>
      <p:sp>
        <p:nvSpPr>
          <p:cNvPr id="157" name="Google Shape;15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58df4e9b3a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58df4e9b3a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258df4e9b3a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58df4e9b3a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58df4e9b3a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258df4e9b3a_0_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6"/>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9" name="Google Shape;19;p16"/>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grpSp>
        <p:nvGrpSpPr>
          <p:cNvPr id="22" name="Google Shape;22;p16"/>
          <p:cNvGrpSpPr/>
          <p:nvPr/>
        </p:nvGrpSpPr>
        <p:grpSpPr>
          <a:xfrm>
            <a:off x="752858" y="744469"/>
            <a:ext cx="10674116" cy="5349671"/>
            <a:chOff x="752858" y="744469"/>
            <a:chExt cx="10674116" cy="5349671"/>
          </a:xfrm>
        </p:grpSpPr>
        <p:sp>
          <p:nvSpPr>
            <p:cNvPr id="23" name="Google Shape;23;p16"/>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Google Shape;24;p16"/>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2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5"/>
          <p:cNvSpPr txBox="1"/>
          <p:nvPr>
            <p:ph idx="1" type="body"/>
          </p:nvPr>
        </p:nvSpPr>
        <p:spPr>
          <a:xfrm rot="5400000">
            <a:off x="4386262" y="-719138"/>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4" name="Google Shape;84;p2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26"/>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6"/>
          <p:cNvSpPr txBox="1"/>
          <p:nvPr>
            <p:ph idx="1" type="body"/>
          </p:nvPr>
        </p:nvSpPr>
        <p:spPr>
          <a:xfrm rot="5400000">
            <a:off x="2839798"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90" name="Google Shape;90;p26"/>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17"/>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8" name="Google Shape;28;p17"/>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9" name="Google Shape;29;p1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18"/>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1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39" name="Google Shape;39;p1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42" name="Shape 42"/>
        <p:cNvGrpSpPr/>
        <p:nvPr/>
      </p:nvGrpSpPr>
      <p:grpSpPr>
        <a:xfrm>
          <a:off x="0" y="0"/>
          <a:ext cx="0" cy="0"/>
          <a:chOff x="0" y="0"/>
          <a:chExt cx="0" cy="0"/>
        </a:xfrm>
      </p:grpSpPr>
      <p:sp>
        <p:nvSpPr>
          <p:cNvPr id="43" name="Google Shape;43;p20"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0"/>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0"/>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46" name="Google Shape;46;p20"/>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47" name="Google Shape;47;p20"/>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20"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51" name="Shape 51"/>
        <p:cNvGrpSpPr/>
        <p:nvPr/>
      </p:nvGrpSpPr>
      <p:grpSpPr>
        <a:xfrm>
          <a:off x="0" y="0"/>
          <a:ext cx="0" cy="0"/>
          <a:chOff x="0" y="0"/>
          <a:chExt cx="0" cy="0"/>
        </a:xfrm>
      </p:grpSpPr>
      <p:sp>
        <p:nvSpPr>
          <p:cNvPr id="52" name="Google Shape;52;p21"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1"/>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p:nvPr>
            <p:ph idx="2" type="pic"/>
          </p:nvPr>
        </p:nvSpPr>
        <p:spPr>
          <a:xfrm>
            <a:off x="5532120" y="0"/>
            <a:ext cx="6659880" cy="6857999"/>
          </a:xfrm>
          <a:prstGeom prst="rect">
            <a:avLst/>
          </a:prstGeom>
          <a:noFill/>
          <a:ln>
            <a:noFill/>
          </a:ln>
        </p:spPr>
        <p:txBody>
          <a:bodyPr anchorCtr="0" anchor="t" bIns="45700" lIns="91425" spcFirstLastPara="1" rIns="91425" wrap="square" tIns="45700">
            <a:normAutofit/>
          </a:bodyPr>
          <a:lstStyle>
            <a:lvl1pPr lvl="0" marR="0" rtl="0" algn="l">
              <a:lnSpc>
                <a:spcPct val="94000"/>
              </a:lnSpc>
              <a:spcBef>
                <a:spcPts val="10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1pPr>
            <a:lvl2pPr lvl="1"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2pPr>
            <a:lvl3pPr lvl="2"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3pPr>
            <a:lvl4pPr lvl="3"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4pPr>
            <a:lvl5pPr lvl="4"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5pPr>
            <a:lvl6pPr lvl="5"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6pPr>
            <a:lvl7pPr lvl="6"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7pPr>
            <a:lvl8pPr lvl="7"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8pPr>
            <a:lvl9pPr lvl="8" marR="0" rtl="0" algn="l">
              <a:lnSpc>
                <a:spcPct val="94000"/>
              </a:lnSpc>
              <a:spcBef>
                <a:spcPts val="500"/>
              </a:spcBef>
              <a:spcAft>
                <a:spcPts val="20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9pPr>
          </a:lstStyle>
          <a:p/>
        </p:txBody>
      </p:sp>
      <p:sp>
        <p:nvSpPr>
          <p:cNvPr id="55" name="Google Shape;55;p21"/>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56" name="Google Shape;56;p21"/>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59" name="Google Shape;59;p21"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60" name="Shape 60"/>
        <p:cNvGrpSpPr/>
        <p:nvPr/>
      </p:nvGrpSpPr>
      <p:grpSpPr>
        <a:xfrm>
          <a:off x="0" y="0"/>
          <a:ext cx="0" cy="0"/>
          <a:chOff x="0" y="0"/>
          <a:chExt cx="0" cy="0"/>
        </a:xfrm>
      </p:grpSpPr>
      <p:sp>
        <p:nvSpPr>
          <p:cNvPr id="61" name="Google Shape;61;p22"/>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2"/>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63" name="Google Shape;63;p22"/>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Libre Franklin"/>
                <a:ea typeface="Libre Franklin"/>
                <a:cs typeface="Libre Franklin"/>
                <a:sym typeface="Libre Franklin"/>
              </a:defRPr>
            </a:lvl1pPr>
            <a:lvl2pPr indent="0" lvl="1" marL="0" algn="r">
              <a:spcBef>
                <a:spcPts val="0"/>
              </a:spcBef>
              <a:buNone/>
              <a:defRPr sz="1200">
                <a:solidFill>
                  <a:schemeClr val="lt2"/>
                </a:solidFill>
                <a:latin typeface="Libre Franklin"/>
                <a:ea typeface="Libre Franklin"/>
                <a:cs typeface="Libre Franklin"/>
                <a:sym typeface="Libre Franklin"/>
              </a:defRPr>
            </a:lvl2pPr>
            <a:lvl3pPr indent="0" lvl="2" marL="0" algn="r">
              <a:spcBef>
                <a:spcPts val="0"/>
              </a:spcBef>
              <a:buNone/>
              <a:defRPr sz="1200">
                <a:solidFill>
                  <a:schemeClr val="lt2"/>
                </a:solidFill>
                <a:latin typeface="Libre Franklin"/>
                <a:ea typeface="Libre Franklin"/>
                <a:cs typeface="Libre Franklin"/>
                <a:sym typeface="Libre Franklin"/>
              </a:defRPr>
            </a:lvl3pPr>
            <a:lvl4pPr indent="0" lvl="3" marL="0" algn="r">
              <a:spcBef>
                <a:spcPts val="0"/>
              </a:spcBef>
              <a:buNone/>
              <a:defRPr sz="1200">
                <a:solidFill>
                  <a:schemeClr val="lt2"/>
                </a:solidFill>
                <a:latin typeface="Libre Franklin"/>
                <a:ea typeface="Libre Franklin"/>
                <a:cs typeface="Libre Franklin"/>
                <a:sym typeface="Libre Franklin"/>
              </a:defRPr>
            </a:lvl4pPr>
            <a:lvl5pPr indent="0" lvl="4" marL="0" algn="r">
              <a:spcBef>
                <a:spcPts val="0"/>
              </a:spcBef>
              <a:buNone/>
              <a:defRPr sz="1200">
                <a:solidFill>
                  <a:schemeClr val="lt2"/>
                </a:solidFill>
                <a:latin typeface="Libre Franklin"/>
                <a:ea typeface="Libre Franklin"/>
                <a:cs typeface="Libre Franklin"/>
                <a:sym typeface="Libre Franklin"/>
              </a:defRPr>
            </a:lvl5pPr>
            <a:lvl6pPr indent="0" lvl="5" marL="0" algn="r">
              <a:spcBef>
                <a:spcPts val="0"/>
              </a:spcBef>
              <a:buNone/>
              <a:defRPr sz="1200">
                <a:solidFill>
                  <a:schemeClr val="lt2"/>
                </a:solidFill>
                <a:latin typeface="Libre Franklin"/>
                <a:ea typeface="Libre Franklin"/>
                <a:cs typeface="Libre Franklin"/>
                <a:sym typeface="Libre Franklin"/>
              </a:defRPr>
            </a:lvl6pPr>
            <a:lvl7pPr indent="0" lvl="6" marL="0" algn="r">
              <a:spcBef>
                <a:spcPts val="0"/>
              </a:spcBef>
              <a:buNone/>
              <a:defRPr sz="1200">
                <a:solidFill>
                  <a:schemeClr val="lt2"/>
                </a:solidFill>
                <a:latin typeface="Libre Franklin"/>
                <a:ea typeface="Libre Franklin"/>
                <a:cs typeface="Libre Franklin"/>
                <a:sym typeface="Libre Franklin"/>
              </a:defRPr>
            </a:lvl7pPr>
            <a:lvl8pPr indent="0" lvl="7" marL="0" algn="r">
              <a:spcBef>
                <a:spcPts val="0"/>
              </a:spcBef>
              <a:buNone/>
              <a:defRPr sz="1200">
                <a:solidFill>
                  <a:schemeClr val="lt2"/>
                </a:solidFill>
                <a:latin typeface="Libre Franklin"/>
                <a:ea typeface="Libre Franklin"/>
                <a:cs typeface="Libre Franklin"/>
                <a:sym typeface="Libre Franklin"/>
              </a:defRPr>
            </a:lvl8pPr>
            <a:lvl9pPr indent="0" lvl="8" marL="0" algn="r">
              <a:spcBef>
                <a:spcPts val="0"/>
              </a:spcBef>
              <a:buNone/>
              <a:defRPr sz="1200">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22"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2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23"/>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70" name="Google Shape;70;p23"/>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71" name="Google Shape;71;p23"/>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72" name="Google Shape;72;p23"/>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73" name="Google Shape;73;p2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2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4"/>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1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5"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p>
            <a:pPr indent="0" lvl="0" marL="0" rtl="0" algn="ctr">
              <a:lnSpc>
                <a:spcPct val="89000"/>
              </a:lnSpc>
              <a:spcBef>
                <a:spcPts val="0"/>
              </a:spcBef>
              <a:spcAft>
                <a:spcPts val="0"/>
              </a:spcAft>
              <a:buClr>
                <a:schemeClr val="dk2"/>
              </a:buClr>
              <a:buSzPts val="7200"/>
              <a:buFont typeface="Anton"/>
              <a:buNone/>
            </a:pPr>
            <a:r>
              <a:rPr lang="en-US">
                <a:latin typeface="Anton"/>
                <a:ea typeface="Anton"/>
                <a:cs typeface="Anton"/>
                <a:sym typeface="Anton"/>
              </a:rPr>
              <a:t>YOUTH UNLIMITED INC.</a:t>
            </a:r>
            <a:endParaRPr/>
          </a:p>
        </p:txBody>
      </p:sp>
      <p:sp>
        <p:nvSpPr>
          <p:cNvPr id="98" name="Google Shape;98;p1"/>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p>
            <a:pPr indent="0" lvl="0" marL="0" rtl="0" algn="ctr">
              <a:lnSpc>
                <a:spcPct val="112000"/>
              </a:lnSpc>
              <a:spcBef>
                <a:spcPts val="0"/>
              </a:spcBef>
              <a:spcAft>
                <a:spcPts val="0"/>
              </a:spcAft>
              <a:buClr>
                <a:schemeClr val="dk2"/>
              </a:buClr>
              <a:buSzPts val="2800"/>
              <a:buNone/>
            </a:pPr>
            <a:r>
              <a:rPr lang="en-US" sz="2800"/>
              <a:t>Child Abuse Reporting Requirements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p>
            <a:pPr indent="0" lvl="0" marL="0" rtl="0" algn="l">
              <a:lnSpc>
                <a:spcPct val="84000"/>
              </a:lnSpc>
              <a:spcBef>
                <a:spcPts val="0"/>
              </a:spcBef>
              <a:spcAft>
                <a:spcPts val="0"/>
              </a:spcAft>
              <a:buClr>
                <a:schemeClr val="lt1"/>
              </a:buClr>
              <a:buSzPts val="1400"/>
              <a:buFont typeface="Libre Franklin"/>
              <a:buNone/>
            </a:pPr>
            <a:br>
              <a:rPr lang="en-US" sz="1400">
                <a:solidFill>
                  <a:schemeClr val="lt1"/>
                </a:solidFill>
              </a:rPr>
            </a:br>
            <a:br>
              <a:rPr lang="en-US" sz="1400">
                <a:solidFill>
                  <a:schemeClr val="lt1"/>
                </a:solidFill>
              </a:rPr>
            </a:br>
            <a:br>
              <a:rPr lang="en-US" sz="1400">
                <a:solidFill>
                  <a:schemeClr val="lt1"/>
                </a:solidFill>
              </a:rPr>
            </a:br>
            <a:br>
              <a:rPr lang="en-US" sz="4400">
                <a:solidFill>
                  <a:schemeClr val="lt1"/>
                </a:solidFill>
              </a:rPr>
            </a:br>
            <a:r>
              <a:rPr lang="en-US" sz="4400">
                <a:solidFill>
                  <a:schemeClr val="lt1"/>
                </a:solidFill>
                <a:latin typeface="Anton"/>
                <a:ea typeface="Anton"/>
                <a:cs typeface="Anton"/>
                <a:sym typeface="Anton"/>
              </a:rPr>
              <a:t>Question 1</a:t>
            </a:r>
            <a:endParaRPr sz="4400">
              <a:solidFill>
                <a:schemeClr val="lt1"/>
              </a:solidFill>
              <a:latin typeface="Anton"/>
              <a:ea typeface="Anton"/>
              <a:cs typeface="Anton"/>
              <a:sym typeface="Anton"/>
            </a:endParaRPr>
          </a:p>
        </p:txBody>
      </p:sp>
      <p:sp>
        <p:nvSpPr>
          <p:cNvPr id="160" name="Google Shape;160;p9"/>
          <p:cNvSpPr txBox="1"/>
          <p:nvPr>
            <p:ph idx="1" type="body"/>
          </p:nvPr>
        </p:nvSpPr>
        <p:spPr>
          <a:xfrm>
            <a:off x="6256020" y="685800"/>
            <a:ext cx="5212080" cy="5775157"/>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1"/>
              </a:buClr>
              <a:buSzPts val="2400"/>
              <a:buChar char="■"/>
            </a:pPr>
            <a:r>
              <a:rPr lang="en-US" sz="2400">
                <a:solidFill>
                  <a:schemeClr val="dk1"/>
                </a:solidFill>
              </a:rPr>
              <a:t>Eleven-year-old Marcus said that his aunt, with whom he lives, got mad at him last night because he was picking on his younger cousin. She spanked him on the butt with a hairbrush, and when he laughed at her, she hit him in the side of the head and on the mouth with it. Marcus has dark purple bruising to his entire left ear. He has a cut on the inside of his lower lip which resembles the imprint of his two bottom front teeth.  Which type of abuse or neglect best describes this?</a:t>
            </a:r>
            <a:endParaRPr/>
          </a:p>
        </p:txBody>
      </p:sp>
      <p:sp>
        <p:nvSpPr>
          <p:cNvPr id="161" name="Google Shape;161;p9"/>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p>
            <a:pPr indent="0" lvl="0" marL="0" rtl="0" algn="l">
              <a:lnSpc>
                <a:spcPct val="113000"/>
              </a:lnSpc>
              <a:spcBef>
                <a:spcPts val="0"/>
              </a:spcBef>
              <a:spcAft>
                <a:spcPts val="0"/>
              </a:spcAft>
              <a:buClr>
                <a:schemeClr val="lt1"/>
              </a:buClr>
              <a:buSzPts val="1600"/>
              <a:buNone/>
            </a:pPr>
            <a:r>
              <a:rPr lang="en-US">
                <a:solidFill>
                  <a:schemeClr val="lt1"/>
                </a:solidFill>
              </a:rPr>
              <a:t>A - Physical abuse </a:t>
            </a:r>
            <a:endParaRPr>
              <a:solidFill>
                <a:schemeClr val="lt1"/>
              </a:solidFill>
            </a:endParaRPr>
          </a:p>
          <a:p>
            <a:pPr indent="0" lvl="0" marL="0" rtl="0" algn="l">
              <a:lnSpc>
                <a:spcPct val="113000"/>
              </a:lnSpc>
              <a:spcBef>
                <a:spcPts val="1500"/>
              </a:spcBef>
              <a:spcAft>
                <a:spcPts val="0"/>
              </a:spcAft>
              <a:buClr>
                <a:schemeClr val="lt1"/>
              </a:buClr>
              <a:buSzPts val="1600"/>
              <a:buNone/>
            </a:pPr>
            <a:r>
              <a:rPr lang="en-US">
                <a:solidFill>
                  <a:schemeClr val="lt1"/>
                </a:solidFill>
              </a:rPr>
              <a:t>B - Neglectful supervision </a:t>
            </a:r>
            <a:endParaRPr>
              <a:solidFill>
                <a:schemeClr val="lt1"/>
              </a:solidFill>
            </a:endParaRPr>
          </a:p>
          <a:p>
            <a:pPr indent="0" lvl="0" marL="0" rtl="0" algn="l">
              <a:lnSpc>
                <a:spcPct val="113000"/>
              </a:lnSpc>
              <a:spcBef>
                <a:spcPts val="1500"/>
              </a:spcBef>
              <a:spcAft>
                <a:spcPts val="0"/>
              </a:spcAft>
              <a:buClr>
                <a:schemeClr val="lt1"/>
              </a:buClr>
              <a:buSzPts val="1600"/>
              <a:buNone/>
            </a:pPr>
            <a:r>
              <a:rPr lang="en-US">
                <a:solidFill>
                  <a:schemeClr val="lt1"/>
                </a:solidFill>
              </a:rPr>
              <a:t>C - Sexual abuse </a:t>
            </a:r>
            <a:endParaRPr>
              <a:solidFill>
                <a:schemeClr val="lt1"/>
              </a:solidFill>
            </a:endParaRPr>
          </a:p>
          <a:p>
            <a:pPr indent="0" lvl="0" marL="0" rtl="0" algn="l">
              <a:lnSpc>
                <a:spcPct val="113000"/>
              </a:lnSpc>
              <a:spcBef>
                <a:spcPts val="1500"/>
              </a:spcBef>
              <a:spcAft>
                <a:spcPts val="0"/>
              </a:spcAft>
              <a:buClr>
                <a:schemeClr val="lt1"/>
              </a:buClr>
              <a:buSzPts val="1600"/>
              <a:buNone/>
            </a:pPr>
            <a:r>
              <a:rPr lang="en-US">
                <a:solidFill>
                  <a:schemeClr val="lt1"/>
                </a:solidFill>
              </a:rPr>
              <a:t>D - Medical neglect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723900" y="685800"/>
            <a:ext cx="3855720" cy="842211"/>
          </a:xfrm>
          <a:prstGeom prst="rect">
            <a:avLst/>
          </a:prstGeom>
          <a:noFill/>
          <a:ln>
            <a:noFill/>
          </a:ln>
        </p:spPr>
        <p:txBody>
          <a:bodyPr anchorCtr="0" anchor="t" bIns="45700" lIns="91425" spcFirstLastPara="1" rIns="91425" wrap="square" tIns="45700">
            <a:noAutofit/>
          </a:bodyPr>
          <a:lstStyle/>
          <a:p>
            <a:pPr indent="0" lvl="0" marL="0" rtl="0" algn="l">
              <a:lnSpc>
                <a:spcPct val="84000"/>
              </a:lnSpc>
              <a:spcBef>
                <a:spcPts val="0"/>
              </a:spcBef>
              <a:spcAft>
                <a:spcPts val="0"/>
              </a:spcAft>
              <a:buClr>
                <a:schemeClr val="lt1"/>
              </a:buClr>
              <a:buSzPts val="4400"/>
              <a:buFont typeface="Anton"/>
              <a:buNone/>
            </a:pPr>
            <a:r>
              <a:rPr lang="en-US" sz="4400">
                <a:solidFill>
                  <a:schemeClr val="lt1"/>
                </a:solidFill>
                <a:latin typeface="Anton"/>
                <a:ea typeface="Anton"/>
                <a:cs typeface="Anton"/>
                <a:sym typeface="Anton"/>
              </a:rPr>
              <a:t>Question 2</a:t>
            </a:r>
            <a:endParaRPr sz="4400">
              <a:solidFill>
                <a:schemeClr val="lt1"/>
              </a:solidFill>
              <a:latin typeface="Anton"/>
              <a:ea typeface="Anton"/>
              <a:cs typeface="Anton"/>
              <a:sym typeface="Anton"/>
            </a:endParaRPr>
          </a:p>
        </p:txBody>
      </p:sp>
      <p:sp>
        <p:nvSpPr>
          <p:cNvPr id="167" name="Google Shape;167;p10"/>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rgbClr val="333333"/>
              </a:buClr>
              <a:buSzPts val="2400"/>
              <a:buChar char="■"/>
            </a:pPr>
            <a:r>
              <a:rPr lang="en-US" sz="2400">
                <a:solidFill>
                  <a:srgbClr val="333333"/>
                </a:solidFill>
                <a:latin typeface="Helvetica Neue"/>
                <a:ea typeface="Helvetica Neue"/>
                <a:cs typeface="Helvetica Neue"/>
                <a:sym typeface="Helvetica Neue"/>
              </a:rPr>
              <a:t>Six-year-old Roger has a small burn on his thumb. He said he got it while trying to cook macaroni and cheese in the microwave for supper. He said his mother went to the park to visit her friend and told him to keep the door locked and take care of his little brother.  I need to report this concern about neglect to Statewide Intake, but I've never made a report before.  What information do I need to have when I call? </a:t>
            </a:r>
            <a:endParaRPr sz="2400"/>
          </a:p>
        </p:txBody>
      </p:sp>
      <p:sp>
        <p:nvSpPr>
          <p:cNvPr id="168" name="Google Shape;168;p10"/>
          <p:cNvSpPr txBox="1"/>
          <p:nvPr>
            <p:ph idx="2" type="body"/>
          </p:nvPr>
        </p:nvSpPr>
        <p:spPr>
          <a:xfrm>
            <a:off x="723900" y="1395663"/>
            <a:ext cx="3855720" cy="5209674"/>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3000"/>
              </a:lnSpc>
              <a:spcBef>
                <a:spcPts val="0"/>
              </a:spcBef>
              <a:spcAft>
                <a:spcPts val="0"/>
              </a:spcAft>
              <a:buClr>
                <a:schemeClr val="lt1"/>
              </a:buClr>
              <a:buSzPts val="1600"/>
              <a:buNone/>
            </a:pPr>
            <a:r>
              <a:rPr lang="en-US">
                <a:solidFill>
                  <a:schemeClr val="lt1"/>
                </a:solidFill>
              </a:rPr>
              <a:t>A - Just the child's name and school; a Child Protective Services caseworker can see the child at school. </a:t>
            </a:r>
            <a:endParaRPr>
              <a:solidFill>
                <a:schemeClr val="lt1"/>
              </a:solidFill>
            </a:endParaRPr>
          </a:p>
          <a:p>
            <a:pPr indent="0" lvl="0" marL="0" rtl="0" algn="l">
              <a:lnSpc>
                <a:spcPct val="113000"/>
              </a:lnSpc>
              <a:spcBef>
                <a:spcPts val="1500"/>
              </a:spcBef>
              <a:spcAft>
                <a:spcPts val="0"/>
              </a:spcAft>
              <a:buClr>
                <a:schemeClr val="lt1"/>
              </a:buClr>
              <a:buSzPts val="1600"/>
              <a:buNone/>
            </a:pPr>
            <a:r>
              <a:rPr lang="en-US">
                <a:solidFill>
                  <a:schemeClr val="lt1"/>
                </a:solidFill>
              </a:rPr>
              <a:t>B - The name of the park the child's mother visits so a caseworker can look for her. </a:t>
            </a:r>
            <a:endParaRPr>
              <a:solidFill>
                <a:schemeClr val="lt1"/>
              </a:solidFill>
            </a:endParaRPr>
          </a:p>
          <a:p>
            <a:pPr indent="0" lvl="0" marL="0" rtl="0" algn="l">
              <a:lnSpc>
                <a:spcPct val="113000"/>
              </a:lnSpc>
              <a:spcBef>
                <a:spcPts val="1500"/>
              </a:spcBef>
              <a:spcAft>
                <a:spcPts val="0"/>
              </a:spcAft>
              <a:buClr>
                <a:schemeClr val="lt1"/>
              </a:buClr>
              <a:buSzPts val="1600"/>
              <a:buNone/>
            </a:pPr>
            <a:r>
              <a:rPr lang="en-US">
                <a:solidFill>
                  <a:schemeClr val="lt1"/>
                </a:solidFill>
              </a:rPr>
              <a:t>C - Names of the child, the mother, and any other known family members; home address; names and contact information of any relatives or emergency contacts; and as much detail about the situation as possible (including dates and times of incidents as well as any effects on the child and a description of the current injury).</a:t>
            </a:r>
            <a:endParaRPr/>
          </a:p>
          <a:p>
            <a:pPr indent="0" lvl="0" marL="0" rtl="0" algn="l">
              <a:lnSpc>
                <a:spcPct val="113000"/>
              </a:lnSpc>
              <a:spcBef>
                <a:spcPts val="1500"/>
              </a:spcBef>
              <a:spcAft>
                <a:spcPts val="0"/>
              </a:spcAft>
              <a:buClr>
                <a:schemeClr val="lt1"/>
              </a:buClr>
              <a:buSzPts val="1600"/>
              <a:buNone/>
            </a:pPr>
            <a:r>
              <a:rPr lang="en-US">
                <a:solidFill>
                  <a:schemeClr val="lt1"/>
                </a:solidFill>
              </a:rPr>
              <a:t> D - Because of privacy issues, no identifying information on the child should be released.</a:t>
            </a:r>
            <a:endParaRPr/>
          </a:p>
        </p:txBody>
      </p:sp>
      <p:pic>
        <p:nvPicPr>
          <p:cNvPr id="169" name="Google Shape;169;p10"/>
          <p:cNvPicPr preferRelativeResize="0"/>
          <p:nvPr/>
        </p:nvPicPr>
        <p:blipFill rotWithShape="1">
          <a:blip r:embed="rId3">
            <a:alphaModFix/>
          </a:blip>
          <a:srcRect b="0" l="0" r="0" t="0"/>
          <a:stretch/>
        </p:blipFill>
        <p:spPr>
          <a:xfrm>
            <a:off x="7633854" y="5514110"/>
            <a:ext cx="3851563" cy="13438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58df4e9b3a_0_1"/>
          <p:cNvSpPr txBox="1"/>
          <p:nvPr>
            <p:ph type="title"/>
          </p:nvPr>
        </p:nvSpPr>
        <p:spPr>
          <a:xfrm>
            <a:off x="723900" y="685800"/>
            <a:ext cx="3855600" cy="215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Mandatory Reporting</a:t>
            </a:r>
            <a:endParaRPr/>
          </a:p>
        </p:txBody>
      </p:sp>
      <p:sp>
        <p:nvSpPr>
          <p:cNvPr id="176" name="Google Shape;176;g258df4e9b3a_0_1"/>
          <p:cNvSpPr txBox="1"/>
          <p:nvPr>
            <p:ph idx="1" type="body"/>
          </p:nvPr>
        </p:nvSpPr>
        <p:spPr>
          <a:xfrm>
            <a:off x="6256020" y="685801"/>
            <a:ext cx="5212200" cy="5175300"/>
          </a:xfrm>
          <a:prstGeom prst="rect">
            <a:avLst/>
          </a:prstGeom>
        </p:spPr>
        <p:txBody>
          <a:bodyPr anchorCtr="0" anchor="t" bIns="45700" lIns="91425" spcFirstLastPara="1" rIns="91425" wrap="square" tIns="45700">
            <a:normAutofit/>
          </a:bodyPr>
          <a:lstStyle/>
          <a:p>
            <a:pPr indent="0" lvl="0" marL="0" rtl="0" algn="l">
              <a:spcBef>
                <a:spcPts val="1000"/>
              </a:spcBef>
              <a:spcAft>
                <a:spcPts val="200"/>
              </a:spcAft>
              <a:buNone/>
            </a:pPr>
            <a:r>
              <a:rPr lang="en-US"/>
              <a:t>https://youtu.be/iO4uRPbI4YQ</a:t>
            </a:r>
            <a:endParaRPr/>
          </a:p>
        </p:txBody>
      </p:sp>
      <p:sp>
        <p:nvSpPr>
          <p:cNvPr id="177" name="Google Shape;177;g258df4e9b3a_0_1"/>
          <p:cNvSpPr txBox="1"/>
          <p:nvPr>
            <p:ph idx="2" type="body"/>
          </p:nvPr>
        </p:nvSpPr>
        <p:spPr>
          <a:xfrm>
            <a:off x="723900" y="2856344"/>
            <a:ext cx="3855600" cy="3011100"/>
          </a:xfrm>
          <a:prstGeom prst="rect">
            <a:avLst/>
          </a:prstGeom>
        </p:spPr>
        <p:txBody>
          <a:bodyPr anchorCtr="0" anchor="t" bIns="45700" lIns="91425" spcFirstLastPara="1" rIns="91425" wrap="square" tIns="45700">
            <a:normAutofit/>
          </a:bodyPr>
          <a:lstStyle/>
          <a:p>
            <a:pPr indent="0" lvl="0" marL="0" rtl="0" algn="l">
              <a:spcBef>
                <a:spcPts val="0"/>
              </a:spcBef>
              <a:spcAft>
                <a:spcPts val="1500"/>
              </a:spcAft>
              <a:buNone/>
            </a:pPr>
            <a:r>
              <a:rPr b="1" lang="en-US" sz="1900"/>
              <a:t>Your role and responsibilities</a:t>
            </a:r>
            <a:endParaRPr b="1"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type="title"/>
          </p:nvPr>
        </p:nvSpPr>
        <p:spPr>
          <a:xfrm>
            <a:off x="723900" y="685800"/>
            <a:ext cx="3855720" cy="998621"/>
          </a:xfrm>
          <a:prstGeom prst="rect">
            <a:avLst/>
          </a:prstGeom>
          <a:noFill/>
          <a:ln>
            <a:noFill/>
          </a:ln>
        </p:spPr>
        <p:txBody>
          <a:bodyPr anchorCtr="0" anchor="t" bIns="45700" lIns="91425" spcFirstLastPara="1" rIns="91425" wrap="square" tIns="45700">
            <a:noAutofit/>
          </a:bodyPr>
          <a:lstStyle/>
          <a:p>
            <a:pPr indent="0" lvl="0" marL="0" rtl="0" algn="l">
              <a:lnSpc>
                <a:spcPct val="84000"/>
              </a:lnSpc>
              <a:spcBef>
                <a:spcPts val="0"/>
              </a:spcBef>
              <a:spcAft>
                <a:spcPts val="0"/>
              </a:spcAft>
              <a:buClr>
                <a:schemeClr val="lt1"/>
              </a:buClr>
              <a:buSzPts val="4800"/>
              <a:buFont typeface="Anton"/>
              <a:buNone/>
            </a:pPr>
            <a:r>
              <a:rPr lang="en-US">
                <a:solidFill>
                  <a:schemeClr val="lt1"/>
                </a:solidFill>
                <a:latin typeface="Anton"/>
                <a:ea typeface="Anton"/>
                <a:cs typeface="Anton"/>
                <a:sym typeface="Anton"/>
              </a:rPr>
              <a:t>Question 3</a:t>
            </a:r>
            <a:endParaRPr>
              <a:solidFill>
                <a:schemeClr val="lt1"/>
              </a:solidFill>
              <a:latin typeface="Anton"/>
              <a:ea typeface="Anton"/>
              <a:cs typeface="Anton"/>
              <a:sym typeface="Anton"/>
            </a:endParaRPr>
          </a:p>
        </p:txBody>
      </p:sp>
      <p:sp>
        <p:nvSpPr>
          <p:cNvPr id="183" name="Google Shape;183;p11"/>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Autofit/>
          </a:bodyPr>
          <a:lstStyle/>
          <a:p>
            <a:pPr indent="-371348" lvl="0" marL="384048" rtl="0" algn="l">
              <a:lnSpc>
                <a:spcPct val="94000"/>
              </a:lnSpc>
              <a:spcBef>
                <a:spcPts val="0"/>
              </a:spcBef>
              <a:spcAft>
                <a:spcPts val="0"/>
              </a:spcAft>
              <a:buClr>
                <a:schemeClr val="dk2"/>
              </a:buClr>
              <a:buSzPts val="2200"/>
              <a:buChar char="■"/>
            </a:pPr>
            <a:r>
              <a:rPr lang="en-US" sz="2200"/>
              <a:t>Five-year-old Mary told a teacher's aide that she used to visit her Uncle James in jail, but now he lives with her and her mother. She said Uncle Bobo has some magic lotion he puts on her at night to keep monsters away. Uncle Bobo says it will only work if he rubs it on her choo-choo (pointing to her genital area). She said he poked her there with his finger and it hurt. He told her not to tell her mother or the monsters would get her while she was sleeping. I reported this to my principal because that is our school's policy.  What else do I need to do?</a:t>
            </a:r>
            <a:endParaRPr sz="1800"/>
          </a:p>
        </p:txBody>
      </p:sp>
      <p:sp>
        <p:nvSpPr>
          <p:cNvPr id="184" name="Google Shape;184;p11"/>
          <p:cNvSpPr txBox="1"/>
          <p:nvPr>
            <p:ph idx="2" type="body"/>
          </p:nvPr>
        </p:nvSpPr>
        <p:spPr>
          <a:xfrm>
            <a:off x="723900" y="1792705"/>
            <a:ext cx="3855720" cy="4074695"/>
          </a:xfrm>
          <a:prstGeom prst="rect">
            <a:avLst/>
          </a:prstGeom>
          <a:noFill/>
          <a:ln>
            <a:noFill/>
          </a:ln>
        </p:spPr>
        <p:txBody>
          <a:bodyPr anchorCtr="0" anchor="t" bIns="45700" lIns="91425" spcFirstLastPara="1" rIns="91425" wrap="square" tIns="45700">
            <a:normAutofit/>
          </a:bodyPr>
          <a:lstStyle/>
          <a:p>
            <a:pPr indent="0" lvl="0" marL="0" rtl="0" algn="l">
              <a:lnSpc>
                <a:spcPct val="113000"/>
              </a:lnSpc>
              <a:spcBef>
                <a:spcPts val="0"/>
              </a:spcBef>
              <a:spcAft>
                <a:spcPts val="0"/>
              </a:spcAft>
              <a:buClr>
                <a:schemeClr val="lt1"/>
              </a:buClr>
              <a:buSzPts val="1600"/>
              <a:buNone/>
            </a:pPr>
            <a:r>
              <a:rPr lang="en-US">
                <a:solidFill>
                  <a:schemeClr val="lt1"/>
                </a:solidFill>
              </a:rPr>
              <a:t>A - Nothing.  The principal is now responsible for reporting it.</a:t>
            </a:r>
            <a:endParaRPr/>
          </a:p>
          <a:p>
            <a:pPr indent="0" lvl="0" marL="0" rtl="0" algn="l">
              <a:lnSpc>
                <a:spcPct val="113000"/>
              </a:lnSpc>
              <a:spcBef>
                <a:spcPts val="1500"/>
              </a:spcBef>
              <a:spcAft>
                <a:spcPts val="0"/>
              </a:spcAft>
              <a:buClr>
                <a:schemeClr val="lt1"/>
              </a:buClr>
              <a:buSzPts val="1600"/>
              <a:buNone/>
            </a:pPr>
            <a:r>
              <a:rPr lang="en-US">
                <a:solidFill>
                  <a:schemeClr val="lt1"/>
                </a:solidFill>
              </a:rPr>
              <a:t> B - Call Statewide Intake to make a report.  I have a legal obligation to report and I may not delegate this reporting responsibility to anyone else.</a:t>
            </a:r>
            <a:endParaRPr/>
          </a:p>
          <a:p>
            <a:pPr indent="0" lvl="0" marL="0" rtl="0" algn="l">
              <a:lnSpc>
                <a:spcPct val="113000"/>
              </a:lnSpc>
              <a:spcBef>
                <a:spcPts val="1500"/>
              </a:spcBef>
              <a:spcAft>
                <a:spcPts val="0"/>
              </a:spcAft>
              <a:buClr>
                <a:schemeClr val="lt1"/>
              </a:buClr>
              <a:buSzPts val="1600"/>
              <a:buNone/>
            </a:pPr>
            <a:r>
              <a:rPr lang="en-US">
                <a:solidFill>
                  <a:schemeClr val="lt1"/>
                </a:solidFill>
              </a:rPr>
              <a:t> C - Question the child in detail and ask the principal to take notes for his report.</a:t>
            </a:r>
            <a:endParaRPr/>
          </a:p>
          <a:p>
            <a:pPr indent="0" lvl="0" marL="0" rtl="0" algn="l">
              <a:lnSpc>
                <a:spcPct val="113000"/>
              </a:lnSpc>
              <a:spcBef>
                <a:spcPts val="1500"/>
              </a:spcBef>
              <a:spcAft>
                <a:spcPts val="0"/>
              </a:spcAft>
              <a:buClr>
                <a:schemeClr val="lt1"/>
              </a:buClr>
              <a:buSzPts val="1600"/>
              <a:buNone/>
            </a:pPr>
            <a:r>
              <a:rPr lang="en-US">
                <a:solidFill>
                  <a:schemeClr val="lt1"/>
                </a:solidFill>
              </a:rPr>
              <a:t> D - Speak to the rest of the class and see if Alexandra told them any other information.</a:t>
            </a:r>
            <a:endParaRPr/>
          </a:p>
          <a:p>
            <a:pPr indent="0" lvl="0" marL="0" rtl="0" algn="l">
              <a:lnSpc>
                <a:spcPct val="113000"/>
              </a:lnSpc>
              <a:spcBef>
                <a:spcPts val="1500"/>
              </a:spcBef>
              <a:spcAft>
                <a:spcPts val="0"/>
              </a:spcAft>
              <a:buClr>
                <a:schemeClr val="dk2"/>
              </a:buClr>
              <a:buSzPts val="1600"/>
              <a:buNone/>
            </a:pPr>
            <a:r>
              <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p>
            <a:pPr indent="0" lvl="0" marL="0" marR="0" rtl="0" algn="l">
              <a:lnSpc>
                <a:spcPct val="84000"/>
              </a:lnSpc>
              <a:spcBef>
                <a:spcPts val="0"/>
              </a:spcBef>
              <a:spcAft>
                <a:spcPts val="0"/>
              </a:spcAft>
              <a:buClr>
                <a:srgbClr val="000000"/>
              </a:buClr>
              <a:buSzPts val="2400"/>
              <a:buFont typeface="Times New Roman"/>
              <a:buNone/>
            </a:pPr>
            <a:r>
              <a:rPr lang="en-US" sz="2400">
                <a:solidFill>
                  <a:srgbClr val="000000"/>
                </a:solidFill>
                <a:latin typeface="Times New Roman"/>
                <a:ea typeface="Times New Roman"/>
                <a:cs typeface="Times New Roman"/>
                <a:sym typeface="Times New Roman"/>
              </a:rPr>
              <a:t>An immediate report must be made regardless of how much time has elapsed since the reported alleged abuse. The contact numbers for reporting are: </a:t>
            </a:r>
            <a:br>
              <a:rPr lang="en-US" sz="2400">
                <a:solidFill>
                  <a:srgbClr val="000000"/>
                </a:solidFill>
                <a:latin typeface="Times New Roman"/>
                <a:ea typeface="Times New Roman"/>
                <a:cs typeface="Times New Roman"/>
                <a:sym typeface="Times New Roman"/>
              </a:rPr>
            </a:br>
            <a:endParaRPr sz="2400"/>
          </a:p>
        </p:txBody>
      </p:sp>
      <p:sp>
        <p:nvSpPr>
          <p:cNvPr id="190" name="Google Shape;190;p12"/>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3000"/>
              </a:lnSpc>
              <a:spcBef>
                <a:spcPts val="0"/>
              </a:spcBef>
              <a:spcAft>
                <a:spcPts val="0"/>
              </a:spcAft>
              <a:buClr>
                <a:schemeClr val="dk2"/>
              </a:buClr>
              <a:buSzPct val="100000"/>
              <a:buNone/>
            </a:pPr>
            <a:r>
              <a:rPr lang="en-US" sz="2000"/>
              <a:t>Non Emergency Assistance 503-823-3333 </a:t>
            </a:r>
            <a:endParaRPr/>
          </a:p>
          <a:p>
            <a:pPr indent="0" lvl="0" marL="0" rtl="0" algn="l">
              <a:lnSpc>
                <a:spcPct val="113000"/>
              </a:lnSpc>
              <a:spcBef>
                <a:spcPts val="1500"/>
              </a:spcBef>
              <a:spcAft>
                <a:spcPts val="0"/>
              </a:spcAft>
              <a:buClr>
                <a:schemeClr val="dk2"/>
              </a:buClr>
              <a:buSzPct val="100000"/>
              <a:buNone/>
            </a:pPr>
            <a:r>
              <a:rPr lang="en-US" sz="2000"/>
              <a:t>Adult Protective Services 503-988-4450 </a:t>
            </a:r>
            <a:endParaRPr/>
          </a:p>
          <a:p>
            <a:pPr indent="0" lvl="0" marL="0" rtl="0" algn="l">
              <a:lnSpc>
                <a:spcPct val="113000"/>
              </a:lnSpc>
              <a:spcBef>
                <a:spcPts val="1500"/>
              </a:spcBef>
              <a:spcAft>
                <a:spcPts val="0"/>
              </a:spcAft>
              <a:buClr>
                <a:schemeClr val="dk2"/>
              </a:buClr>
              <a:buSzPct val="100000"/>
              <a:buNone/>
            </a:pPr>
            <a:r>
              <a:rPr lang="en-US" sz="2000"/>
              <a:t>Child Protective Services: 503-731-3100 </a:t>
            </a:r>
            <a:endParaRPr/>
          </a:p>
          <a:p>
            <a:pPr indent="0" lvl="0" marL="0" rtl="0" algn="l">
              <a:lnSpc>
                <a:spcPct val="113000"/>
              </a:lnSpc>
              <a:spcBef>
                <a:spcPts val="1500"/>
              </a:spcBef>
              <a:spcAft>
                <a:spcPts val="0"/>
              </a:spcAft>
              <a:buClr>
                <a:schemeClr val="dk2"/>
              </a:buClr>
              <a:buSzPct val="100000"/>
              <a:buNone/>
            </a:pPr>
            <a:r>
              <a:rPr lang="en-US" sz="2000"/>
              <a:t>National Child Abuse Hotline 800-422-4453 </a:t>
            </a:r>
            <a:endParaRPr/>
          </a:p>
          <a:p>
            <a:pPr indent="0" lvl="0" marL="0" rtl="0" algn="l">
              <a:lnSpc>
                <a:spcPct val="113000"/>
              </a:lnSpc>
              <a:spcBef>
                <a:spcPts val="1500"/>
              </a:spcBef>
              <a:spcAft>
                <a:spcPts val="0"/>
              </a:spcAft>
              <a:buClr>
                <a:schemeClr val="dk2"/>
              </a:buClr>
              <a:buSzPct val="100000"/>
              <a:buNone/>
            </a:pPr>
            <a:r>
              <a:t/>
            </a:r>
            <a:endParaRPr/>
          </a:p>
        </p:txBody>
      </p:sp>
      <p:pic>
        <p:nvPicPr>
          <p:cNvPr descr="comic &lt;strong&gt;telephone&lt;/strong&gt; ringing - color variation C" id="191" name="Google Shape;191;p12"/>
          <p:cNvPicPr preferRelativeResize="0"/>
          <p:nvPr>
            <p:ph idx="2" type="pic"/>
          </p:nvPr>
        </p:nvPicPr>
        <p:blipFill rotWithShape="1">
          <a:blip r:embed="rId3">
            <a:alphaModFix/>
          </a:blip>
          <a:srcRect b="0" l="2661" r="2661" t="0"/>
          <a:stretch/>
        </p:blipFill>
        <p:spPr>
          <a:xfrm>
            <a:off x="6639950" y="685799"/>
            <a:ext cx="4839287" cy="558839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p:nvPr/>
        </p:nvSpPr>
        <p:spPr>
          <a:xfrm>
            <a:off x="9472613" y="6453188"/>
            <a:ext cx="1597025" cy="404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descr="C:\Users\Aaisha Johnson\AppData\Local\Microsoft\Windows\Temporary Internet Files\Content.IE5\C0Z7ZHXZ\question-mark[1].jpg" id="197" name="Google Shape;197;p14"/>
          <p:cNvPicPr preferRelativeResize="0"/>
          <p:nvPr/>
        </p:nvPicPr>
        <p:blipFill rotWithShape="1">
          <a:blip r:embed="rId3">
            <a:alphaModFix/>
          </a:blip>
          <a:srcRect b="0" l="0" r="0" t="0"/>
          <a:stretch/>
        </p:blipFill>
        <p:spPr>
          <a:xfrm>
            <a:off x="4530436" y="981584"/>
            <a:ext cx="2925956" cy="45740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58df4e9b3a_0_9"/>
          <p:cNvSpPr txBox="1"/>
          <p:nvPr>
            <p:ph type="ctrTitle"/>
          </p:nvPr>
        </p:nvSpPr>
        <p:spPr>
          <a:xfrm>
            <a:off x="1915128" y="1788454"/>
            <a:ext cx="8361300" cy="20982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a:t>Video</a:t>
            </a:r>
            <a:endParaRPr/>
          </a:p>
        </p:txBody>
      </p:sp>
      <p:sp>
        <p:nvSpPr>
          <p:cNvPr id="105" name="Google Shape;105;g258df4e9b3a_0_9"/>
          <p:cNvSpPr txBox="1"/>
          <p:nvPr>
            <p:ph idx="1" type="subTitle"/>
          </p:nvPr>
        </p:nvSpPr>
        <p:spPr>
          <a:xfrm>
            <a:off x="2679906" y="3956279"/>
            <a:ext cx="6831600" cy="10863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https://youtu.be/iO4uRPbI4YQ</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type="title"/>
          </p:nvPr>
        </p:nvSpPr>
        <p:spPr>
          <a:xfrm>
            <a:off x="1371600" y="685800"/>
            <a:ext cx="9601200" cy="661086"/>
          </a:xfrm>
          <a:prstGeom prst="rect">
            <a:avLst/>
          </a:prstGeom>
          <a:noFill/>
          <a:ln>
            <a:noFill/>
          </a:ln>
        </p:spPr>
        <p:txBody>
          <a:bodyPr anchorCtr="0" anchor="t" bIns="45700" lIns="91425" spcFirstLastPara="1" rIns="91425" wrap="square" tIns="45700">
            <a:normAutofit fontScale="90000"/>
          </a:bodyPr>
          <a:lstStyle/>
          <a:p>
            <a:pPr indent="0" lvl="0" marL="0" rtl="0" algn="l">
              <a:lnSpc>
                <a:spcPct val="89000"/>
              </a:lnSpc>
              <a:spcBef>
                <a:spcPts val="0"/>
              </a:spcBef>
              <a:spcAft>
                <a:spcPts val="0"/>
              </a:spcAft>
              <a:buClr>
                <a:schemeClr val="dk2"/>
              </a:buClr>
              <a:buSzPct val="100000"/>
              <a:buFont typeface="Anton"/>
              <a:buNone/>
            </a:pPr>
            <a:r>
              <a:rPr lang="en-US">
                <a:latin typeface="Anton"/>
                <a:ea typeface="Anton"/>
                <a:cs typeface="Anton"/>
                <a:sym typeface="Anton"/>
              </a:rPr>
              <a:t>Child Abuse Means:</a:t>
            </a:r>
            <a:endParaRPr/>
          </a:p>
        </p:txBody>
      </p:sp>
      <p:sp>
        <p:nvSpPr>
          <p:cNvPr id="111" name="Google Shape;111;p2"/>
          <p:cNvSpPr txBox="1"/>
          <p:nvPr>
            <p:ph idx="1" type="body"/>
          </p:nvPr>
        </p:nvSpPr>
        <p:spPr>
          <a:xfrm>
            <a:off x="1371600" y="1952368"/>
            <a:ext cx="4447786" cy="3915032"/>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en-US"/>
              <a:t>Assault or physical injury of a child</a:t>
            </a:r>
            <a:endParaRPr/>
          </a:p>
          <a:p>
            <a:pPr indent="-384048" lvl="0" marL="384048" rtl="0" algn="l">
              <a:lnSpc>
                <a:spcPct val="94000"/>
              </a:lnSpc>
              <a:spcBef>
                <a:spcPts val="1200"/>
              </a:spcBef>
              <a:spcAft>
                <a:spcPts val="0"/>
              </a:spcAft>
              <a:buClr>
                <a:schemeClr val="dk2"/>
              </a:buClr>
              <a:buSzPts val="2000"/>
              <a:buChar char="■"/>
            </a:pPr>
            <a:r>
              <a:rPr lang="en-US"/>
              <a:t>Any mental injury </a:t>
            </a:r>
            <a:endParaRPr/>
          </a:p>
          <a:p>
            <a:pPr indent="-384048" lvl="0" marL="384048" rtl="0" algn="l">
              <a:lnSpc>
                <a:spcPct val="94000"/>
              </a:lnSpc>
              <a:spcBef>
                <a:spcPts val="1200"/>
              </a:spcBef>
              <a:spcAft>
                <a:spcPts val="0"/>
              </a:spcAft>
              <a:buClr>
                <a:schemeClr val="dk2"/>
              </a:buClr>
              <a:buSzPts val="2000"/>
              <a:buChar char="■"/>
            </a:pPr>
            <a:r>
              <a:rPr lang="en-US"/>
              <a:t>Threatened harm to a child</a:t>
            </a:r>
            <a:endParaRPr/>
          </a:p>
          <a:p>
            <a:pPr indent="-384048" lvl="0" marL="384048" rtl="0" algn="l">
              <a:lnSpc>
                <a:spcPct val="94000"/>
              </a:lnSpc>
              <a:spcBef>
                <a:spcPts val="1200"/>
              </a:spcBef>
              <a:spcAft>
                <a:spcPts val="0"/>
              </a:spcAft>
              <a:buClr>
                <a:schemeClr val="dk2"/>
              </a:buClr>
              <a:buSzPts val="2000"/>
              <a:buChar char="■"/>
            </a:pPr>
            <a:r>
              <a:rPr lang="en-US"/>
              <a:t>Rape/Sexual Abuse</a:t>
            </a:r>
            <a:endParaRPr/>
          </a:p>
          <a:p>
            <a:pPr indent="-384048" lvl="0" marL="384048" rtl="0" algn="l">
              <a:lnSpc>
                <a:spcPct val="94000"/>
              </a:lnSpc>
              <a:spcBef>
                <a:spcPts val="1200"/>
              </a:spcBef>
              <a:spcAft>
                <a:spcPts val="0"/>
              </a:spcAft>
              <a:buClr>
                <a:schemeClr val="dk2"/>
              </a:buClr>
              <a:buSzPts val="2000"/>
              <a:buChar char="■"/>
            </a:pPr>
            <a:r>
              <a:rPr lang="en-US"/>
              <a:t>Sexual Exploitation</a:t>
            </a:r>
            <a:endParaRPr/>
          </a:p>
          <a:p>
            <a:pPr indent="0" lvl="0" marL="0" rtl="0" algn="l">
              <a:lnSpc>
                <a:spcPct val="94000"/>
              </a:lnSpc>
              <a:spcBef>
                <a:spcPts val="1200"/>
              </a:spcBef>
              <a:spcAft>
                <a:spcPts val="0"/>
              </a:spcAft>
              <a:buClr>
                <a:schemeClr val="dk2"/>
              </a:buClr>
              <a:buSzPts val="2000"/>
              <a:buNone/>
            </a:pPr>
            <a:r>
              <a:t/>
            </a:r>
            <a:endParaRPr/>
          </a:p>
        </p:txBody>
      </p:sp>
      <p:sp>
        <p:nvSpPr>
          <p:cNvPr id="112" name="Google Shape;112;p2"/>
          <p:cNvSpPr txBox="1"/>
          <p:nvPr>
            <p:ph idx="2" type="body"/>
          </p:nvPr>
        </p:nvSpPr>
        <p:spPr>
          <a:xfrm>
            <a:off x="6525403" y="1952368"/>
            <a:ext cx="4447786" cy="3915032"/>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en-US"/>
              <a:t>Encouraging, allowing or permitting prostitution</a:t>
            </a:r>
            <a:endParaRPr/>
          </a:p>
          <a:p>
            <a:pPr indent="-384048" lvl="0" marL="384048" rtl="0" algn="l">
              <a:lnSpc>
                <a:spcPct val="94000"/>
              </a:lnSpc>
              <a:spcBef>
                <a:spcPts val="1200"/>
              </a:spcBef>
              <a:spcAft>
                <a:spcPts val="0"/>
              </a:spcAft>
              <a:buClr>
                <a:schemeClr val="dk2"/>
              </a:buClr>
              <a:buSzPts val="2000"/>
              <a:buChar char="■"/>
            </a:pPr>
            <a:r>
              <a:rPr lang="en-US"/>
              <a:t>Buying or selling a person under 18</a:t>
            </a:r>
            <a:endParaRPr/>
          </a:p>
          <a:p>
            <a:pPr indent="-384048" lvl="0" marL="384048" rtl="0" algn="l">
              <a:lnSpc>
                <a:spcPct val="94000"/>
              </a:lnSpc>
              <a:spcBef>
                <a:spcPts val="1200"/>
              </a:spcBef>
              <a:spcAft>
                <a:spcPts val="0"/>
              </a:spcAft>
              <a:buClr>
                <a:schemeClr val="dk2"/>
              </a:buClr>
              <a:buSzPts val="2000"/>
              <a:buChar char="■"/>
            </a:pPr>
            <a:r>
              <a:rPr lang="en-US"/>
              <a:t>Negligent treatment or maltreatment—failure to provide food, shelter, clothing, medical care</a:t>
            </a:r>
            <a:endParaRPr/>
          </a:p>
          <a:p>
            <a:pPr indent="-384048" lvl="0" marL="384048" rtl="0" algn="l">
              <a:lnSpc>
                <a:spcPct val="94000"/>
              </a:lnSpc>
              <a:spcBef>
                <a:spcPts val="1200"/>
              </a:spcBef>
              <a:spcAft>
                <a:spcPts val="0"/>
              </a:spcAft>
              <a:buClr>
                <a:schemeClr val="dk2"/>
              </a:buClr>
              <a:buSzPts val="2000"/>
              <a:buChar char="■"/>
            </a:pPr>
            <a:r>
              <a:rPr lang="en-US"/>
              <a:t>Exposure to a controlled substance</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p:txBody>
      </p:sp>
      <p:sp>
        <p:nvSpPr>
          <p:cNvPr id="113" name="Google Shape;113;p2"/>
          <p:cNvSpPr txBox="1"/>
          <p:nvPr/>
        </p:nvSpPr>
        <p:spPr>
          <a:xfrm>
            <a:off x="4795456" y="5867400"/>
            <a:ext cx="386837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Oregon Revised Statute 419 B.005</a:t>
            </a:r>
            <a:endParaRPr sz="1400">
              <a:solidFill>
                <a:schemeClr val="dk1"/>
              </a:solidFill>
              <a:latin typeface="Libre Franklin"/>
              <a:ea typeface="Libre Franklin"/>
              <a:cs typeface="Libre Franklin"/>
              <a:sym typeface="Libre Franklin"/>
            </a:endParaRPr>
          </a:p>
        </p:txBody>
      </p:sp>
      <p:pic>
        <p:nvPicPr>
          <p:cNvPr descr="external image kids-on-teeter-totter.png" id="114" name="Google Shape;114;p2"/>
          <p:cNvPicPr preferRelativeResize="0"/>
          <p:nvPr/>
        </p:nvPicPr>
        <p:blipFill rotWithShape="1">
          <a:blip r:embed="rId3">
            <a:alphaModFix/>
          </a:blip>
          <a:srcRect b="0" l="0" r="0" t="0"/>
          <a:stretch/>
        </p:blipFill>
        <p:spPr>
          <a:xfrm>
            <a:off x="3714418" y="4389120"/>
            <a:ext cx="2810986" cy="14782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p:nvPr/>
        </p:nvSpPr>
        <p:spPr>
          <a:xfrm>
            <a:off x="1179095" y="937152"/>
            <a:ext cx="10407316"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Abuse is:</a:t>
            </a:r>
            <a:endParaRPr/>
          </a:p>
          <a:p>
            <a:pPr indent="0" lvl="0" marL="0" marR="0" rtl="0" algn="l">
              <a:spcBef>
                <a:spcPts val="0"/>
              </a:spcBef>
              <a:spcAft>
                <a:spcPts val="0"/>
              </a:spcAft>
              <a:buNone/>
            </a:pPr>
            <a:r>
              <a:t/>
            </a:r>
            <a:endParaRPr b="1"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Physical abuse</a:t>
            </a:r>
            <a:r>
              <a:rPr lang="en-US" sz="1800">
                <a:solidFill>
                  <a:schemeClr val="dk1"/>
                </a:solidFill>
                <a:latin typeface="Libre Franklin"/>
                <a:ea typeface="Libre Franklin"/>
                <a:cs typeface="Libre Franklin"/>
                <a:sym typeface="Libre Franklin"/>
              </a:rPr>
              <a:t> is deliberate actions resulting in injuries to a child or genuine threats of such actions, or concerns about physical injuries of an unexplained or suspicious nature.</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Sexual abuse</a:t>
            </a:r>
            <a:r>
              <a:rPr lang="en-US" sz="1800">
                <a:solidFill>
                  <a:schemeClr val="dk1"/>
                </a:solidFill>
                <a:latin typeface="Libre Franklin"/>
                <a:ea typeface="Libre Franklin"/>
                <a:cs typeface="Libre Franklin"/>
                <a:sym typeface="Libre Franklin"/>
              </a:rPr>
              <a:t> includes:</a:t>
            </a:r>
            <a:endParaRPr/>
          </a:p>
          <a:p>
            <a:pPr indent="0" lvl="1" marL="45720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Sexual indecency, sexual assault, or aggravated sexual assault.</a:t>
            </a:r>
            <a:endParaRPr/>
          </a:p>
          <a:p>
            <a:pPr indent="0" lvl="1" marL="45720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Failing to make a reasonable effort to prevent sexual conduct to a child.</a:t>
            </a:r>
            <a:endParaRPr/>
          </a:p>
          <a:p>
            <a:pPr indent="0" lvl="1" marL="45720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Using the child for the creation of obscene or pornographic material.</a:t>
            </a:r>
            <a:endParaRPr b="0" i="0" sz="1800" u="none" cap="none" strike="noStrike">
              <a:solidFill>
                <a:schemeClr val="dk1"/>
              </a:solidFill>
              <a:latin typeface="Libre Franklin"/>
              <a:ea typeface="Libre Franklin"/>
              <a:cs typeface="Libre Franklin"/>
              <a:sym typeface="Libre Franklin"/>
            </a:endParaRPr>
          </a:p>
          <a:p>
            <a:pPr indent="0" lvl="1" marL="45720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Emotional abuse </a:t>
            </a:r>
            <a:r>
              <a:rPr lang="en-US" sz="1800">
                <a:solidFill>
                  <a:schemeClr val="dk1"/>
                </a:solidFill>
                <a:latin typeface="Libre Franklin"/>
                <a:ea typeface="Libre Franklin"/>
                <a:cs typeface="Libre Franklin"/>
                <a:sym typeface="Libre Franklin"/>
              </a:rPr>
              <a:t>is an emotional or mental injury caused by the parent or caregiver that results in an observable effect on the child.</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1" marL="45720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Psychological state - Concerns about the child's mental stability, as demonstrated by mood, behavior, and thoughts.</a:t>
            </a:r>
            <a:endParaRPr b="0" i="0" sz="1800" u="none" cap="none" strike="noStrike">
              <a:solidFill>
                <a:schemeClr val="dk1"/>
              </a:solidFill>
              <a:latin typeface="Libre Franklin"/>
              <a:ea typeface="Libre Franklin"/>
              <a:cs typeface="Libre Franklin"/>
              <a:sym typeface="Libre Franklin"/>
            </a:endParaRPr>
          </a:p>
          <a:p>
            <a:pPr indent="0" lvl="1" marL="45720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Trafficking</a:t>
            </a:r>
            <a:endParaRPr sz="1800">
              <a:solidFill>
                <a:schemeClr val="dk1"/>
              </a:solidFill>
              <a:latin typeface="Libre Franklin"/>
              <a:ea typeface="Libre Franklin"/>
              <a:cs typeface="Libre Franklin"/>
              <a:sym typeface="Libre Franklin"/>
            </a:endParaRPr>
          </a:p>
          <a:p>
            <a:pPr indent="0" lvl="1" marL="45720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Labor trafficking - parent or caregiver forcing a child into labor or services that are unhealthy or harmful to the child.</a:t>
            </a:r>
            <a:endParaRPr/>
          </a:p>
          <a:p>
            <a:pPr indent="0" lvl="1" marL="457200" marR="0" rtl="0" algn="l">
              <a:spcBef>
                <a:spcPts val="0"/>
              </a:spcBef>
              <a:spcAft>
                <a:spcPts val="0"/>
              </a:spcAft>
              <a:buNone/>
            </a:pPr>
            <a:r>
              <a:rPr b="0" i="0" lang="en-US" sz="1800" u="none" cap="none" strike="noStrike">
                <a:solidFill>
                  <a:schemeClr val="dk1"/>
                </a:solidFill>
                <a:latin typeface="Libre Franklin"/>
                <a:ea typeface="Libre Franklin"/>
                <a:cs typeface="Libre Franklin"/>
                <a:sym typeface="Libre Franklin"/>
              </a:rPr>
              <a:t>Sex trafficking - parent or caregiver receiving compensation for forcing a child to engage in prostitution or other sex acts.</a:t>
            </a:r>
            <a:endParaRPr/>
          </a:p>
        </p:txBody>
      </p:sp>
      <p:pic>
        <p:nvPicPr>
          <p:cNvPr descr="C:\Users\Aaisha Johnson\AppData\Local\Microsoft\Windows\Temporary Internet Files\Content.IE5\C0Z7ZHXZ\stock-vector-sad-boy-vector-283721612[1].jpg" id="120" name="Google Shape;120;p3"/>
          <p:cNvPicPr preferRelativeResize="0"/>
          <p:nvPr/>
        </p:nvPicPr>
        <p:blipFill rotWithShape="1">
          <a:blip r:embed="rId3">
            <a:alphaModFix/>
          </a:blip>
          <a:srcRect b="0" l="0" r="0" t="0"/>
          <a:stretch/>
        </p:blipFill>
        <p:spPr>
          <a:xfrm>
            <a:off x="8686799" y="223642"/>
            <a:ext cx="2202873" cy="12241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p:nvPr/>
        </p:nvSpPr>
        <p:spPr>
          <a:xfrm>
            <a:off x="1744579" y="1166843"/>
            <a:ext cx="9841832"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Neglect means:</a:t>
            </a:r>
            <a:endParaRPr/>
          </a:p>
          <a:p>
            <a:pPr indent="0" lvl="0" marL="0" marR="0" rtl="0" algn="l">
              <a:spcBef>
                <a:spcPts val="0"/>
              </a:spcBef>
              <a:spcAft>
                <a:spcPts val="0"/>
              </a:spcAft>
              <a:buNone/>
            </a:pPr>
            <a:r>
              <a:t/>
            </a:r>
            <a:endParaRPr b="1"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Neglectful supervision</a:t>
            </a:r>
            <a:r>
              <a:rPr lang="en-US" sz="1800">
                <a:solidFill>
                  <a:schemeClr val="dk1"/>
                </a:solidFill>
                <a:latin typeface="Libre Franklin"/>
                <a:ea typeface="Libre Franklin"/>
                <a:cs typeface="Libre Franklin"/>
                <a:sym typeface="Libre Franklin"/>
              </a:rPr>
              <a:t> means improper supervision of a child left alone which could have resulted in substantial harm.</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Medical neglect</a:t>
            </a:r>
            <a:r>
              <a:rPr lang="en-US" sz="1800">
                <a:solidFill>
                  <a:schemeClr val="dk1"/>
                </a:solidFill>
                <a:latin typeface="Libre Franklin"/>
                <a:ea typeface="Libre Franklin"/>
                <a:cs typeface="Libre Franklin"/>
                <a:sym typeface="Libre Franklin"/>
              </a:rPr>
              <a:t> is failure to seek, obtain or administer medical treatment that could result in substantial harm.</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Physical neglect</a:t>
            </a:r>
            <a:r>
              <a:rPr lang="en-US" sz="1800">
                <a:solidFill>
                  <a:schemeClr val="dk1"/>
                </a:solidFill>
                <a:latin typeface="Libre Franklin"/>
                <a:ea typeface="Libre Franklin"/>
                <a:cs typeface="Libre Franklin"/>
                <a:sym typeface="Libre Franklin"/>
              </a:rPr>
              <a:t> is the failure to provide a child with the necessary food, clothing, and shelter to maintain a healthy life.</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Abandonment and refusal to accept parental responsibility</a:t>
            </a:r>
            <a:r>
              <a:rPr lang="en-US" sz="1800">
                <a:solidFill>
                  <a:schemeClr val="dk1"/>
                </a:solidFill>
                <a:latin typeface="Libre Franklin"/>
                <a:ea typeface="Libre Franklin"/>
                <a:cs typeface="Libre Franklin"/>
                <a:sym typeface="Libre Franklin"/>
              </a:rPr>
              <a:t> are where the parent or caregiver left the child in a potentially harmful situation and did not plan to return for the child.</a:t>
            </a:r>
            <a:endParaRPr/>
          </a:p>
          <a:p>
            <a:pPr indent="-285750" lvl="1" marL="742950" marR="0" rtl="0" algn="l">
              <a:spcBef>
                <a:spcPts val="0"/>
              </a:spcBef>
              <a:spcAft>
                <a:spcPts val="0"/>
              </a:spcAft>
              <a:buClr>
                <a:schemeClr val="dk1"/>
              </a:buClr>
              <a:buSzPts val="1800"/>
              <a:buFont typeface="Noto Sans Symbols"/>
              <a:buChar char="❑"/>
            </a:pPr>
            <a:r>
              <a:rPr b="0" i="0" lang="en-US" sz="1800" u="none" cap="none" strike="noStrike">
                <a:solidFill>
                  <a:schemeClr val="dk1"/>
                </a:solidFill>
                <a:latin typeface="Libre Franklin"/>
                <a:ea typeface="Libre Franklin"/>
                <a:cs typeface="Libre Franklin"/>
                <a:sym typeface="Libre Franklin"/>
              </a:rPr>
              <a:t>Refusal to accept parental responsibility - Child has been out of the home for any reason, and parent/caregiver refuses to allow the child to return home.</a:t>
            </a:r>
            <a:endParaRPr/>
          </a:p>
        </p:txBody>
      </p:sp>
      <p:pic>
        <p:nvPicPr>
          <p:cNvPr descr="C:\Users\Aaisha Johnson\AppData\Local\Microsoft\Windows\Temporary Internet Files\Content.IE5\MCNVFIZL\brown-304685_960_720[1].png" id="126" name="Google Shape;126;p4"/>
          <p:cNvPicPr preferRelativeResize="0"/>
          <p:nvPr/>
        </p:nvPicPr>
        <p:blipFill rotWithShape="1">
          <a:blip r:embed="rId3">
            <a:alphaModFix/>
          </a:blip>
          <a:srcRect b="0" l="0" r="0" t="0"/>
          <a:stretch/>
        </p:blipFill>
        <p:spPr>
          <a:xfrm>
            <a:off x="9604250" y="114775"/>
            <a:ext cx="2189201" cy="1628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Anton"/>
              <a:buNone/>
            </a:pPr>
            <a:r>
              <a:rPr lang="en-US">
                <a:latin typeface="Anton"/>
                <a:ea typeface="Anton"/>
                <a:cs typeface="Anton"/>
                <a:sym typeface="Anton"/>
              </a:rPr>
              <a:t>Legal Responsibility to Report Child Abuse</a:t>
            </a:r>
            <a:endParaRPr/>
          </a:p>
        </p:txBody>
      </p:sp>
      <p:sp>
        <p:nvSpPr>
          <p:cNvPr id="132" name="Google Shape;132;p5"/>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50000"/>
              </a:lnSpc>
              <a:spcBef>
                <a:spcPts val="0"/>
              </a:spcBef>
              <a:spcAft>
                <a:spcPts val="0"/>
              </a:spcAft>
              <a:buClr>
                <a:schemeClr val="dk2"/>
              </a:buClr>
              <a:buSzPts val="2000"/>
              <a:buNone/>
            </a:pPr>
            <a:r>
              <a:rPr lang="en-US">
                <a:latin typeface="Times New Roman"/>
                <a:ea typeface="Times New Roman"/>
                <a:cs typeface="Times New Roman"/>
                <a:sym typeface="Times New Roman"/>
              </a:rPr>
              <a:t>YOUTH UNLIMITED INC. staff and contractors comply with all federal, state, county and other applicable mandatory abuse reporting laws and abuse investigations. Any employee having reasonable cause to believe that any child, older adult, or person with a disability, served by YOUTH UNLIMITED INC. has suffered abuse or neglect, or that any person with whom an employee of YOUTH UNLIMITED INC. comes in contact with has abused a child, an older adult, person with a disability, or person living in a nursing facility shall immediately report their concern to Protective Services or a local law enforcement agency and to their immediate supervisor or the Executive Director </a:t>
            </a:r>
            <a:endParaRPr/>
          </a:p>
        </p:txBody>
      </p:sp>
      <p:pic>
        <p:nvPicPr>
          <p:cNvPr descr="C:\Program Files (x86)\Microsoft Office\MEDIA\CAGCAT10\j0240719.wmf" id="133" name="Google Shape;133;p5"/>
          <p:cNvPicPr preferRelativeResize="0"/>
          <p:nvPr/>
        </p:nvPicPr>
        <p:blipFill rotWithShape="1">
          <a:blip r:embed="rId3">
            <a:alphaModFix/>
          </a:blip>
          <a:srcRect b="0" l="0" r="0" t="0"/>
          <a:stretch/>
        </p:blipFill>
        <p:spPr>
          <a:xfrm>
            <a:off x="10917257" y="991514"/>
            <a:ext cx="1164031" cy="18269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6"/>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Anton"/>
              <a:buNone/>
            </a:pPr>
            <a:r>
              <a:rPr lang="en-US">
                <a:latin typeface="Anton"/>
                <a:ea typeface="Anton"/>
                <a:cs typeface="Anton"/>
                <a:sym typeface="Anton"/>
              </a:rPr>
              <a:t>Oregon Law Says:</a:t>
            </a:r>
            <a:endParaRPr>
              <a:latin typeface="Anton"/>
              <a:ea typeface="Anton"/>
              <a:cs typeface="Anton"/>
              <a:sym typeface="Anton"/>
            </a:endParaRPr>
          </a:p>
        </p:txBody>
      </p:sp>
      <p:sp>
        <p:nvSpPr>
          <p:cNvPr id="139" name="Google Shape;139;p6"/>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en-US"/>
              <a:t>All citizens have a responsibility to protect those who cannot protect themselves. Members of the general public may report suspected abuse and neglect if they choose;</a:t>
            </a:r>
            <a:endParaRPr/>
          </a:p>
          <a:p>
            <a:pPr indent="-384048" lvl="0" marL="384048" rtl="0" algn="l">
              <a:lnSpc>
                <a:spcPct val="94000"/>
              </a:lnSpc>
              <a:spcBef>
                <a:spcPts val="1200"/>
              </a:spcBef>
              <a:spcAft>
                <a:spcPts val="0"/>
              </a:spcAft>
              <a:buClr>
                <a:schemeClr val="dk2"/>
              </a:buClr>
              <a:buSzPts val="2000"/>
              <a:buChar char="■"/>
            </a:pPr>
            <a:r>
              <a:rPr lang="en-US"/>
              <a:t>All DHS employees are mandatory reporters; and </a:t>
            </a:r>
            <a:endParaRPr/>
          </a:p>
          <a:p>
            <a:pPr indent="-384048" lvl="0" marL="384048" rtl="0" algn="l">
              <a:lnSpc>
                <a:spcPct val="94000"/>
              </a:lnSpc>
              <a:spcBef>
                <a:spcPts val="1200"/>
              </a:spcBef>
              <a:spcAft>
                <a:spcPts val="0"/>
              </a:spcAft>
              <a:buClr>
                <a:schemeClr val="dk2"/>
              </a:buClr>
              <a:buSzPts val="2000"/>
              <a:buChar char="■"/>
            </a:pPr>
            <a:r>
              <a:rPr lang="en-US" u="sng"/>
              <a:t>Other mandatory reporters are</a:t>
            </a:r>
            <a:r>
              <a:rPr lang="en-US"/>
              <a:t>: licensed medical professionals, school employees, police, psychologist, foster care providers or an employee of a foster care agency, attorney, therapist, emergency medical professionals, and even speech language pathologist. </a:t>
            </a:r>
            <a:endParaRPr/>
          </a:p>
        </p:txBody>
      </p:sp>
      <p:pic>
        <p:nvPicPr>
          <p:cNvPr descr="C:\Users\Aaisha Johnson\AppData\Local\Microsoft\Windows\Temporary Internet Files\Content.IE5\99ZOCWBY\kids-playing-with-blocks[1].png" id="140" name="Google Shape;140;p6"/>
          <p:cNvPicPr preferRelativeResize="0"/>
          <p:nvPr/>
        </p:nvPicPr>
        <p:blipFill rotWithShape="1">
          <a:blip r:embed="rId3">
            <a:alphaModFix/>
          </a:blip>
          <a:srcRect b="0" l="0" r="0" t="0"/>
          <a:stretch/>
        </p:blipFill>
        <p:spPr>
          <a:xfrm>
            <a:off x="9072263" y="138546"/>
            <a:ext cx="3008900" cy="2156246"/>
          </a:xfrm>
          <a:prstGeom prst="rect">
            <a:avLst/>
          </a:prstGeom>
          <a:noFill/>
          <a:ln>
            <a:noFill/>
          </a:ln>
        </p:spPr>
      </p:pic>
      <p:pic>
        <p:nvPicPr>
          <p:cNvPr descr="C:\Users\Aaisha Johnson\AppData\Local\Microsoft\Windows\Temporary Internet Files\Content.IE5\ZXXL81SI\sports_kids[1].gif" id="141" name="Google Shape;141;p6"/>
          <p:cNvPicPr preferRelativeResize="0"/>
          <p:nvPr/>
        </p:nvPicPr>
        <p:blipFill rotWithShape="1">
          <a:blip r:embed="rId4">
            <a:alphaModFix/>
          </a:blip>
          <a:srcRect b="0" l="0" r="0" t="0"/>
          <a:stretch/>
        </p:blipFill>
        <p:spPr>
          <a:xfrm>
            <a:off x="4013925" y="4915750"/>
            <a:ext cx="3724500" cy="183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Anton"/>
              <a:buNone/>
            </a:pPr>
            <a:r>
              <a:rPr lang="en-US">
                <a:latin typeface="Anton"/>
                <a:ea typeface="Anton"/>
                <a:cs typeface="Anton"/>
                <a:sym typeface="Anton"/>
              </a:rPr>
              <a:t>What Information Do You Need To Make A Report</a:t>
            </a:r>
            <a:endParaRPr>
              <a:latin typeface="Anton"/>
              <a:ea typeface="Anton"/>
              <a:cs typeface="Anton"/>
              <a:sym typeface="Anton"/>
            </a:endParaRPr>
          </a:p>
        </p:txBody>
      </p:sp>
      <p:sp>
        <p:nvSpPr>
          <p:cNvPr id="147" name="Google Shape;147;p7"/>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p>
            <a:pPr indent="0" lvl="0" marL="0" rtl="0" algn="l">
              <a:lnSpc>
                <a:spcPct val="94000"/>
              </a:lnSpc>
              <a:spcBef>
                <a:spcPts val="0"/>
              </a:spcBef>
              <a:spcAft>
                <a:spcPts val="0"/>
              </a:spcAft>
              <a:buClr>
                <a:schemeClr val="dk2"/>
              </a:buClr>
              <a:buSzPts val="2000"/>
              <a:buNone/>
            </a:pPr>
            <a:r>
              <a:rPr lang="en-US"/>
              <a:t>Persons Involved With Knowledge</a:t>
            </a:r>
            <a:endParaRPr/>
          </a:p>
          <a:p>
            <a:pPr indent="-384048" lvl="0" marL="384048" rtl="0" algn="l">
              <a:lnSpc>
                <a:spcPct val="94000"/>
              </a:lnSpc>
              <a:spcBef>
                <a:spcPts val="1200"/>
              </a:spcBef>
              <a:spcAft>
                <a:spcPts val="0"/>
              </a:spcAft>
              <a:buClr>
                <a:schemeClr val="dk2"/>
              </a:buClr>
              <a:buSzPts val="2000"/>
              <a:buChar char="■"/>
            </a:pPr>
            <a:r>
              <a:rPr lang="en-US"/>
              <a:t>Household members (adults and children)</a:t>
            </a:r>
            <a:endParaRPr/>
          </a:p>
          <a:p>
            <a:pPr indent="-384048" lvl="0" marL="384048" rtl="0" algn="l">
              <a:lnSpc>
                <a:spcPct val="94000"/>
              </a:lnSpc>
              <a:spcBef>
                <a:spcPts val="1200"/>
              </a:spcBef>
              <a:spcAft>
                <a:spcPts val="0"/>
              </a:spcAft>
              <a:buClr>
                <a:schemeClr val="dk2"/>
              </a:buClr>
              <a:buSzPts val="2000"/>
              <a:buChar char="■"/>
            </a:pPr>
            <a:r>
              <a:rPr lang="en-US"/>
              <a:t>Alleged perpetrator(s)</a:t>
            </a:r>
            <a:endParaRPr/>
          </a:p>
          <a:p>
            <a:pPr indent="-384048" lvl="0" marL="384048" rtl="0" algn="l">
              <a:lnSpc>
                <a:spcPct val="94000"/>
              </a:lnSpc>
              <a:spcBef>
                <a:spcPts val="1200"/>
              </a:spcBef>
              <a:spcAft>
                <a:spcPts val="0"/>
              </a:spcAft>
              <a:buClr>
                <a:schemeClr val="dk2"/>
              </a:buClr>
              <a:buSzPts val="2000"/>
              <a:buChar char="■"/>
            </a:pPr>
            <a:r>
              <a:rPr lang="en-US"/>
              <a:t>Collaterals</a:t>
            </a:r>
            <a:endParaRPr/>
          </a:p>
          <a:p>
            <a:pPr indent="-384048" lvl="1" marL="914400" rtl="0" algn="l">
              <a:lnSpc>
                <a:spcPct val="94000"/>
              </a:lnSpc>
              <a:spcBef>
                <a:spcPts val="700"/>
              </a:spcBef>
              <a:spcAft>
                <a:spcPts val="0"/>
              </a:spcAft>
              <a:buClr>
                <a:schemeClr val="dk2"/>
              </a:buClr>
              <a:buSzPts val="2000"/>
              <a:buChar char="–"/>
            </a:pPr>
            <a:r>
              <a:rPr lang="en-US"/>
              <a:t>Any person with knowledge of the situation</a:t>
            </a:r>
            <a:endParaRPr/>
          </a:p>
        </p:txBody>
      </p:sp>
      <p:sp>
        <p:nvSpPr>
          <p:cNvPr id="148" name="Google Shape;148;p7"/>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p>
            <a:pPr indent="0" lvl="0" marL="0" rtl="0" algn="l">
              <a:lnSpc>
                <a:spcPct val="94000"/>
              </a:lnSpc>
              <a:spcBef>
                <a:spcPts val="0"/>
              </a:spcBef>
              <a:spcAft>
                <a:spcPts val="0"/>
              </a:spcAft>
              <a:buClr>
                <a:schemeClr val="dk2"/>
              </a:buClr>
              <a:buSzPts val="2000"/>
              <a:buNone/>
            </a:pPr>
            <a:r>
              <a:rPr lang="en-US"/>
              <a:t>Information Requested</a:t>
            </a:r>
            <a:endParaRPr/>
          </a:p>
          <a:p>
            <a:pPr indent="-384048" lvl="0" marL="384048" rtl="0" algn="l">
              <a:lnSpc>
                <a:spcPct val="94000"/>
              </a:lnSpc>
              <a:spcBef>
                <a:spcPts val="1200"/>
              </a:spcBef>
              <a:spcAft>
                <a:spcPts val="0"/>
              </a:spcAft>
              <a:buClr>
                <a:schemeClr val="dk2"/>
              </a:buClr>
              <a:buSzPts val="2000"/>
              <a:buChar char="■"/>
            </a:pPr>
            <a:r>
              <a:rPr lang="en-US"/>
              <a:t>Name </a:t>
            </a:r>
            <a:endParaRPr/>
          </a:p>
          <a:p>
            <a:pPr indent="-384048" lvl="0" marL="384048" rtl="0" algn="l">
              <a:lnSpc>
                <a:spcPct val="94000"/>
              </a:lnSpc>
              <a:spcBef>
                <a:spcPts val="1200"/>
              </a:spcBef>
              <a:spcAft>
                <a:spcPts val="0"/>
              </a:spcAft>
              <a:buClr>
                <a:schemeClr val="dk2"/>
              </a:buClr>
              <a:buSzPts val="2000"/>
              <a:buChar char="■"/>
            </a:pPr>
            <a:r>
              <a:rPr lang="en-US"/>
              <a:t>Date of birth</a:t>
            </a:r>
            <a:endParaRPr/>
          </a:p>
          <a:p>
            <a:pPr indent="-384048" lvl="1" marL="914400" rtl="0" algn="l">
              <a:lnSpc>
                <a:spcPct val="94000"/>
              </a:lnSpc>
              <a:spcBef>
                <a:spcPts val="700"/>
              </a:spcBef>
              <a:spcAft>
                <a:spcPts val="0"/>
              </a:spcAft>
              <a:buClr>
                <a:schemeClr val="dk2"/>
              </a:buClr>
              <a:buSzPts val="2000"/>
              <a:buChar char="–"/>
            </a:pPr>
            <a:r>
              <a:rPr lang="en-US"/>
              <a:t>SS#</a:t>
            </a:r>
            <a:endParaRPr/>
          </a:p>
          <a:p>
            <a:pPr indent="-384048" lvl="0" marL="384048" rtl="0" algn="l">
              <a:lnSpc>
                <a:spcPct val="94000"/>
              </a:lnSpc>
              <a:spcBef>
                <a:spcPts val="1200"/>
              </a:spcBef>
              <a:spcAft>
                <a:spcPts val="0"/>
              </a:spcAft>
              <a:buClr>
                <a:schemeClr val="dk2"/>
              </a:buClr>
              <a:buSzPts val="2000"/>
              <a:buChar char="■"/>
            </a:pPr>
            <a:r>
              <a:rPr lang="en-US"/>
              <a:t>Location</a:t>
            </a:r>
            <a:endParaRPr/>
          </a:p>
          <a:p>
            <a:pPr indent="-384048" lvl="1" marL="914400" rtl="0" algn="l">
              <a:lnSpc>
                <a:spcPct val="94000"/>
              </a:lnSpc>
              <a:spcBef>
                <a:spcPts val="700"/>
              </a:spcBef>
              <a:spcAft>
                <a:spcPts val="0"/>
              </a:spcAft>
              <a:buClr>
                <a:schemeClr val="dk2"/>
              </a:buClr>
              <a:buSzPts val="2000"/>
              <a:buChar char="–"/>
            </a:pPr>
            <a:r>
              <a:rPr lang="en-US"/>
              <a:t>Work address </a:t>
            </a:r>
            <a:endParaRPr/>
          </a:p>
          <a:p>
            <a:pPr indent="-384048" lvl="1" marL="914400" rtl="0" algn="l">
              <a:lnSpc>
                <a:spcPct val="94000"/>
              </a:lnSpc>
              <a:spcBef>
                <a:spcPts val="700"/>
              </a:spcBef>
              <a:spcAft>
                <a:spcPts val="0"/>
              </a:spcAft>
              <a:buClr>
                <a:schemeClr val="dk2"/>
              </a:buClr>
              <a:buSzPts val="2000"/>
              <a:buChar char="–"/>
            </a:pPr>
            <a:r>
              <a:rPr lang="en-US"/>
              <a:t>Home address</a:t>
            </a:r>
            <a:endParaRPr/>
          </a:p>
          <a:p>
            <a:pPr indent="-384048" lvl="1" marL="914400" rtl="0" algn="l">
              <a:lnSpc>
                <a:spcPct val="94000"/>
              </a:lnSpc>
              <a:spcBef>
                <a:spcPts val="700"/>
              </a:spcBef>
              <a:spcAft>
                <a:spcPts val="0"/>
              </a:spcAft>
              <a:buClr>
                <a:schemeClr val="dk2"/>
              </a:buClr>
              <a:buSzPts val="2000"/>
              <a:buChar char="–"/>
            </a:pPr>
            <a:r>
              <a:rPr lang="en-US"/>
              <a:t>Phone numbers</a:t>
            </a:r>
            <a:endParaRPr/>
          </a:p>
          <a:p>
            <a:pPr indent="-257048" lvl="0" marL="384048" rtl="0" algn="l">
              <a:lnSpc>
                <a:spcPct val="94000"/>
              </a:lnSpc>
              <a:spcBef>
                <a:spcPts val="1200"/>
              </a:spcBef>
              <a:spcAft>
                <a:spcPts val="0"/>
              </a:spcAft>
              <a:buClr>
                <a:schemeClr val="dk2"/>
              </a:buClr>
              <a:buSzPts val="2000"/>
              <a:buNone/>
            </a:pPr>
            <a:r>
              <a:t/>
            </a:r>
            <a:endParaRPr/>
          </a:p>
          <a:p>
            <a:pPr indent="-257048" lvl="0" marL="384048" rtl="0" algn="l">
              <a:lnSpc>
                <a:spcPct val="94000"/>
              </a:lnSpc>
              <a:spcBef>
                <a:spcPts val="1200"/>
              </a:spcBef>
              <a:spcAft>
                <a:spcPts val="0"/>
              </a:spcAft>
              <a:buClr>
                <a:schemeClr val="dk2"/>
              </a:buClr>
              <a:buSzPts val="2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Anton"/>
              <a:buNone/>
            </a:pPr>
            <a:r>
              <a:rPr lang="en-US">
                <a:latin typeface="Anton"/>
                <a:ea typeface="Anton"/>
                <a:cs typeface="Anton"/>
                <a:sym typeface="Anton"/>
              </a:rPr>
              <a:t>What Happened</a:t>
            </a:r>
            <a:endParaRPr>
              <a:latin typeface="Anton"/>
              <a:ea typeface="Anton"/>
              <a:cs typeface="Anton"/>
              <a:sym typeface="Anton"/>
            </a:endParaRPr>
          </a:p>
        </p:txBody>
      </p:sp>
      <p:sp>
        <p:nvSpPr>
          <p:cNvPr id="154" name="Google Shape;154;p8"/>
          <p:cNvSpPr txBox="1"/>
          <p:nvPr>
            <p:ph idx="1" type="body"/>
          </p:nvPr>
        </p:nvSpPr>
        <p:spPr>
          <a:xfrm>
            <a:off x="1371600" y="1745673"/>
            <a:ext cx="9601200" cy="4121727"/>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Font typeface="Noto Sans Symbols"/>
              <a:buChar char="⮚"/>
            </a:pPr>
            <a:r>
              <a:rPr lang="en-US"/>
              <a:t>What led you to suspect abuse or neglect?</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Did you witness something?</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If so, what did you see?</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Where and when did it occur?</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Was anyone else present?</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If someone said something to you, who was it (the child or someone else)?</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What did the person say?</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When did the person tell you?</a:t>
            </a:r>
            <a:endParaRPr/>
          </a:p>
          <a:p>
            <a:pPr indent="-384048" lvl="0" marL="384048" rtl="0" algn="l">
              <a:lnSpc>
                <a:spcPct val="94000"/>
              </a:lnSpc>
              <a:spcBef>
                <a:spcPts val="1200"/>
              </a:spcBef>
              <a:spcAft>
                <a:spcPts val="0"/>
              </a:spcAft>
              <a:buClr>
                <a:schemeClr val="dk2"/>
              </a:buClr>
              <a:buSzPts val="2000"/>
              <a:buFont typeface="Noto Sans Symbols"/>
              <a:buChar char="⮚"/>
            </a:pPr>
            <a:r>
              <a:rPr lang="en-US"/>
              <a:t>Are you aware of anyone else who may have been told?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2017-03-18T04:42:07Z</dcterms:created>
  <dc:creator>A R Johnson</dc:creator>
</cp:coreProperties>
</file>