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13716000" cx="24387175"/>
  <p:notesSz cx="6858000" cy="9144000"/>
  <p:embeddedFontLst>
    <p:embeddedFont>
      <p:font typeface="Overlock"/>
      <p:regular r:id="rId36"/>
      <p:bold r:id="rId37"/>
      <p:italic r:id="rId38"/>
      <p:boldItalic r:id="rId39"/>
    </p:embeddedFont>
    <p:embeddedFont>
      <p:font typeface="Nunito"/>
      <p:regular r:id="rId40"/>
      <p:bold r:id="rId41"/>
      <p:italic r:id="rId42"/>
      <p:boldItalic r:id="rId43"/>
    </p:embeddedFont>
    <p:embeddedFont>
      <p:font typeface="Montserrat"/>
      <p:regular r:id="rId44"/>
      <p:bold r:id="rId45"/>
      <p:italic r:id="rId46"/>
      <p:boldItalic r:id="rId47"/>
    </p:embeddedFont>
    <p:embeddedFont>
      <p:font typeface="Roboto Light"/>
      <p:regular r:id="rId48"/>
      <p:bold r:id="rId49"/>
      <p:italic r:id="rId50"/>
      <p:boldItalic r:id="rId51"/>
    </p:embeddedFont>
    <p:embeddedFont>
      <p:font typeface="Playball"/>
      <p:regular r:id="rId52"/>
    </p:embeddedFont>
    <p:embeddedFont>
      <p:font typeface="Kalam Light"/>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hG6IHwKT9GkBNwcTtCGz+Mgf1E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unito-regular.fntdata"/><Relationship Id="rId42" Type="http://schemas.openxmlformats.org/officeDocument/2006/relationships/font" Target="fonts/Nunito-italic.fntdata"/><Relationship Id="rId41" Type="http://schemas.openxmlformats.org/officeDocument/2006/relationships/font" Target="fonts/Nunito-bold.fntdata"/><Relationship Id="rId44" Type="http://schemas.openxmlformats.org/officeDocument/2006/relationships/font" Target="fonts/Montserrat-regular.fntdata"/><Relationship Id="rId43" Type="http://schemas.openxmlformats.org/officeDocument/2006/relationships/font" Target="fonts/Nunito-boldItalic.fntdata"/><Relationship Id="rId46" Type="http://schemas.openxmlformats.org/officeDocument/2006/relationships/font" Target="fonts/Montserrat-italic.fntdata"/><Relationship Id="rId45" Type="http://schemas.openxmlformats.org/officeDocument/2006/relationships/font" Target="fonts/Montserrat-bold.fntdata"/><Relationship Id="rId48" Type="http://schemas.openxmlformats.org/officeDocument/2006/relationships/font" Target="fonts/RobotoLight-regular.fntdata"/><Relationship Id="rId47" Type="http://schemas.openxmlformats.org/officeDocument/2006/relationships/font" Target="fonts/Montserrat-boldItalic.fntdata"/><Relationship Id="rId49" Type="http://schemas.openxmlformats.org/officeDocument/2006/relationships/font" Target="fonts/RobotoLight-bold.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font" Target="fonts/Overlock-bold.fntdata"/><Relationship Id="rId36" Type="http://schemas.openxmlformats.org/officeDocument/2006/relationships/font" Target="fonts/Overlock-regular.fntdata"/><Relationship Id="rId39" Type="http://schemas.openxmlformats.org/officeDocument/2006/relationships/font" Target="fonts/Overlock-boldItalic.fntdata"/><Relationship Id="rId38" Type="http://schemas.openxmlformats.org/officeDocument/2006/relationships/font" Target="fonts/Overlock-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51" Type="http://schemas.openxmlformats.org/officeDocument/2006/relationships/font" Target="fonts/RobotoLight-boldItalic.fntdata"/><Relationship Id="rId50" Type="http://schemas.openxmlformats.org/officeDocument/2006/relationships/font" Target="fonts/RobotoLight-italic.fntdata"/><Relationship Id="rId53" Type="http://schemas.openxmlformats.org/officeDocument/2006/relationships/font" Target="fonts/KalamLight-regular.fntdata"/><Relationship Id="rId52" Type="http://schemas.openxmlformats.org/officeDocument/2006/relationships/font" Target="fonts/Playball-regular.fntdata"/><Relationship Id="rId55" Type="http://customschemas.google.com/relationships/presentationmetadata" Target="metadata"/><Relationship Id="rId54" Type="http://schemas.openxmlformats.org/officeDocument/2006/relationships/font" Target="fonts/Kalam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sterclub.com/foster-parent-training/course/introduction-foster-care"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2000"/>
              </a:spcBef>
              <a:spcAft>
                <a:spcPts val="0"/>
              </a:spcAft>
              <a:buClr>
                <a:srgbClr val="273237"/>
              </a:buClr>
              <a:buSzPts val="5600"/>
              <a:buFont typeface="Arial"/>
              <a:buNone/>
            </a:pPr>
            <a:r>
              <a:rPr lang="en-US" sz="5600">
                <a:solidFill>
                  <a:srgbClr val="FDAB01"/>
                </a:solidFill>
                <a:latin typeface="Overlock"/>
                <a:ea typeface="Overlock"/>
                <a:cs typeface="Overlock"/>
                <a:sym typeface="Overlock"/>
              </a:rPr>
              <a:t>Give. Bring. Share.</a:t>
            </a:r>
            <a:endParaRPr sz="5600">
              <a:solidFill>
                <a:srgbClr val="273237"/>
              </a:solidFill>
              <a:latin typeface="Overlock"/>
              <a:ea typeface="Overlock"/>
              <a:cs typeface="Overlock"/>
              <a:sym typeface="Overlock"/>
            </a:endParaRPr>
          </a:p>
          <a:p>
            <a:pPr indent="0" lvl="0" marL="0" rtl="0" algn="l">
              <a:lnSpc>
                <a:spcPct val="100000"/>
              </a:lnSpc>
              <a:spcBef>
                <a:spcPts val="0"/>
              </a:spcBef>
              <a:spcAft>
                <a:spcPts val="0"/>
              </a:spcAft>
              <a:buSzPts val="1400"/>
              <a:buNone/>
            </a:pPr>
            <a:r>
              <a:t/>
            </a:r>
            <a:endParaRPr/>
          </a:p>
        </p:txBody>
      </p:sp>
      <p:sp>
        <p:nvSpPr>
          <p:cNvPr id="477" name="Google Shape;47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3600">
                <a:latin typeface="Nunito"/>
                <a:ea typeface="Nunito"/>
                <a:cs typeface="Nunito"/>
                <a:sym typeface="Nunito"/>
              </a:rPr>
              <a:t>Americans with Disabilities Act Disclosure Statement</a:t>
            </a:r>
            <a:endParaRPr sz="3600">
              <a:latin typeface="Arial"/>
              <a:ea typeface="Arial"/>
              <a:cs typeface="Arial"/>
              <a:sym typeface="Arial"/>
            </a:endParaRPr>
          </a:p>
          <a:p>
            <a:pPr indent="0" lvl="0" marL="0" rtl="0" algn="l">
              <a:spcBef>
                <a:spcPts val="800"/>
              </a:spcBef>
              <a:spcAft>
                <a:spcPts val="0"/>
              </a:spcAft>
              <a:buClr>
                <a:schemeClr val="dk1"/>
              </a:buClr>
              <a:buFont typeface="Arial"/>
              <a:buNone/>
            </a:pPr>
            <a:r>
              <a:rPr lang="en-US" sz="2000">
                <a:latin typeface="Nunito"/>
                <a:ea typeface="Nunito"/>
                <a:cs typeface="Nunito"/>
                <a:sym typeface="Nunito"/>
              </a:rPr>
              <a:t>At Youth Unlimited Inc. all youth are welcomed. We do not discriminate based on sex, sexual orientation, gender, gender identity, ethnic group identification, race ancestry, national origin, religion, color, mental or physical disability, when determining which youth are served. Our program welcomes and includes youth with disabilities, and we make reasonable accommodations for such youth as described in the Americans with Disabilities Act. We work closely with other agencies and families to provide exemplary services to these youth.</a:t>
            </a:r>
            <a:endParaRPr sz="2000">
              <a:latin typeface="Arial"/>
              <a:ea typeface="Arial"/>
              <a:cs typeface="Arial"/>
              <a:sym typeface="Arial"/>
            </a:endParaRPr>
          </a:p>
          <a:p>
            <a:pPr indent="0" lvl="0" marL="0" rtl="0" algn="l">
              <a:spcBef>
                <a:spcPts val="800"/>
              </a:spcBef>
              <a:spcAft>
                <a:spcPts val="0"/>
              </a:spcAft>
              <a:buClr>
                <a:schemeClr val="dk1"/>
              </a:buClr>
              <a:buFont typeface="Arial"/>
              <a:buNone/>
            </a:pPr>
            <a:r>
              <a:rPr lang="en-US" sz="2000">
                <a:latin typeface="Nunito"/>
                <a:ea typeface="Nunito"/>
                <a:cs typeface="Nunito"/>
                <a:sym typeface="Nunito"/>
              </a:rPr>
              <a:t>All youth will be given the Uniform Complaint Procedures at the time of placement. All notices to foster parents and agencies regarding the complaint procedures will be available in both English and an alternative format upon request.</a:t>
            </a:r>
            <a:endParaRPr sz="2000">
              <a:latin typeface="Arial"/>
              <a:ea typeface="Arial"/>
              <a:cs typeface="Arial"/>
              <a:sym typeface="Arial"/>
            </a:endParaRPr>
          </a:p>
          <a:p>
            <a:pPr indent="0" lvl="0" marL="0" rtl="0" algn="l">
              <a:spcBef>
                <a:spcPts val="800"/>
              </a:spcBef>
              <a:spcAft>
                <a:spcPts val="0"/>
              </a:spcAft>
              <a:buClr>
                <a:schemeClr val="dk1"/>
              </a:buClr>
              <a:buFont typeface="Arial"/>
              <a:buNone/>
            </a:pPr>
            <a:r>
              <a:rPr lang="en-US" sz="2000">
                <a:latin typeface="Nunito"/>
                <a:ea typeface="Nunito"/>
                <a:cs typeface="Nunito"/>
                <a:sym typeface="Nunito"/>
              </a:rPr>
              <a:t>Youth Unlimited Inc.:</a:t>
            </a:r>
            <a:endParaRPr sz="2000">
              <a:latin typeface="Arial"/>
              <a:ea typeface="Arial"/>
              <a:cs typeface="Arial"/>
              <a:sym typeface="Arial"/>
            </a:endParaRPr>
          </a:p>
          <a:p>
            <a:pPr indent="-127000" lvl="0" marL="0" rtl="0" algn="l">
              <a:spcBef>
                <a:spcPts val="800"/>
              </a:spcBef>
              <a:spcAft>
                <a:spcPts val="0"/>
              </a:spcAft>
              <a:buClr>
                <a:schemeClr val="dk1"/>
              </a:buClr>
              <a:buSzPts val="2000"/>
              <a:buChar char="•"/>
            </a:pPr>
            <a:r>
              <a:rPr lang="en-US" sz="2000">
                <a:latin typeface="Nunito"/>
                <a:ea typeface="Nunito"/>
                <a:cs typeface="Nunito"/>
                <a:sym typeface="Nunito"/>
              </a:rPr>
              <a:t>Welcomes the placement of youth with disabilities</a:t>
            </a:r>
            <a:endParaRPr sz="2000">
              <a:latin typeface="Arial"/>
              <a:ea typeface="Arial"/>
              <a:cs typeface="Arial"/>
              <a:sym typeface="Arial"/>
            </a:endParaRPr>
          </a:p>
          <a:p>
            <a:pPr indent="-127000" lvl="0" marL="0" rtl="0" algn="l">
              <a:spcBef>
                <a:spcPts val="0"/>
              </a:spcBef>
              <a:spcAft>
                <a:spcPts val="0"/>
              </a:spcAft>
              <a:buClr>
                <a:schemeClr val="dk1"/>
              </a:buClr>
              <a:buSzPts val="2000"/>
              <a:buChar char="•"/>
            </a:pPr>
            <a:r>
              <a:rPr lang="en-US" sz="2000">
                <a:latin typeface="Nunito"/>
                <a:ea typeface="Nunito"/>
                <a:cs typeface="Nunito"/>
                <a:sym typeface="Nunito"/>
              </a:rPr>
              <a:t>Understands the requirement of the Americans with Disability Act (ADA) to make reasonable accommodations for such youth</a:t>
            </a:r>
            <a:endParaRPr sz="2000">
              <a:latin typeface="Arial"/>
              <a:ea typeface="Arial"/>
              <a:cs typeface="Arial"/>
              <a:sym typeface="Arial"/>
            </a:endParaRPr>
          </a:p>
          <a:p>
            <a:pPr indent="-127000" lvl="0" marL="0" rtl="0" algn="l">
              <a:spcBef>
                <a:spcPts val="0"/>
              </a:spcBef>
              <a:spcAft>
                <a:spcPts val="0"/>
              </a:spcAft>
              <a:buClr>
                <a:schemeClr val="dk1"/>
              </a:buClr>
              <a:buSzPts val="2000"/>
              <a:buChar char="•"/>
            </a:pPr>
            <a:r>
              <a:rPr lang="en-US" sz="2000">
                <a:latin typeface="Nunito"/>
                <a:ea typeface="Nunito"/>
                <a:cs typeface="Nunito"/>
                <a:sym typeface="Nunito"/>
              </a:rPr>
              <a:t>Implements those accommodations</a:t>
            </a:r>
            <a:endParaRPr sz="2000">
              <a:latin typeface="Arial"/>
              <a:ea typeface="Arial"/>
              <a:cs typeface="Arial"/>
              <a:sym typeface="Arial"/>
            </a:endParaRPr>
          </a:p>
          <a:p>
            <a:pPr indent="-127000" lvl="0" marL="0" rtl="0" algn="l">
              <a:spcBef>
                <a:spcPts val="0"/>
              </a:spcBef>
              <a:spcAft>
                <a:spcPts val="0"/>
              </a:spcAft>
              <a:buClr>
                <a:schemeClr val="dk1"/>
              </a:buClr>
              <a:buSzPts val="2000"/>
              <a:buChar char="•"/>
            </a:pPr>
            <a:r>
              <a:rPr lang="en-US" sz="2000">
                <a:latin typeface="Nunito"/>
                <a:ea typeface="Nunito"/>
                <a:cs typeface="Nunito"/>
                <a:sym typeface="Nunito"/>
              </a:rPr>
              <a:t>Refrains from religious instruction or worship</a:t>
            </a:r>
            <a:endParaRPr sz="2000">
              <a:latin typeface="Arial"/>
              <a:ea typeface="Arial"/>
              <a:cs typeface="Arial"/>
              <a:sym typeface="Arial"/>
            </a:endParaRPr>
          </a:p>
          <a:p>
            <a:pPr indent="0" lvl="0" marL="0" rtl="0" algn="l">
              <a:lnSpc>
                <a:spcPct val="100000"/>
              </a:lnSpc>
              <a:spcBef>
                <a:spcPts val="800"/>
              </a:spcBef>
              <a:spcAft>
                <a:spcPts val="0"/>
              </a:spcAft>
              <a:buSzPts val="1400"/>
              <a:buNone/>
            </a:pPr>
            <a:r>
              <a:t/>
            </a:r>
            <a:endParaRPr/>
          </a:p>
        </p:txBody>
      </p:sp>
      <p:sp>
        <p:nvSpPr>
          <p:cNvPr id="562" name="Google Shape;56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014e0440c1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g1014e0440c1_0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3600">
                <a:latin typeface="Nunito"/>
                <a:ea typeface="Nunito"/>
                <a:cs typeface="Nunito"/>
                <a:sym typeface="Nunito"/>
              </a:rPr>
              <a:t>Americans with Disabilities Act Disclosure Statement</a:t>
            </a:r>
            <a:endParaRPr sz="3600">
              <a:latin typeface="Arial"/>
              <a:ea typeface="Arial"/>
              <a:cs typeface="Arial"/>
              <a:sym typeface="Arial"/>
            </a:endParaRPr>
          </a:p>
          <a:p>
            <a:pPr indent="0" lvl="0" marL="0" rtl="0" algn="l">
              <a:spcBef>
                <a:spcPts val="800"/>
              </a:spcBef>
              <a:spcAft>
                <a:spcPts val="0"/>
              </a:spcAft>
              <a:buNone/>
            </a:pPr>
            <a:r>
              <a:rPr lang="en-US" sz="2000">
                <a:latin typeface="Nunito"/>
                <a:ea typeface="Nunito"/>
                <a:cs typeface="Nunito"/>
                <a:sym typeface="Nunito"/>
              </a:rPr>
              <a:t>At Youth Unlimited Inc. all </a:t>
            </a:r>
            <a:r>
              <a:rPr lang="en-US" sz="2000">
                <a:latin typeface="Nunito"/>
                <a:ea typeface="Nunito"/>
                <a:cs typeface="Nunito"/>
                <a:sym typeface="Nunito"/>
              </a:rPr>
              <a:t>youth</a:t>
            </a:r>
            <a:r>
              <a:rPr lang="en-US" sz="2000">
                <a:latin typeface="Nunito"/>
                <a:ea typeface="Nunito"/>
                <a:cs typeface="Nunito"/>
                <a:sym typeface="Nunito"/>
              </a:rPr>
              <a:t> are welcomed. We do not discriminate based on sex, sexual orientation, gender, gender identity, ethnic group identification, race ancestry, national origin, religion, color, mental or physical disability, when determining which </a:t>
            </a:r>
            <a:r>
              <a:rPr lang="en-US" sz="2000">
                <a:latin typeface="Nunito"/>
                <a:ea typeface="Nunito"/>
                <a:cs typeface="Nunito"/>
                <a:sym typeface="Nunito"/>
              </a:rPr>
              <a:t>youth</a:t>
            </a:r>
            <a:r>
              <a:rPr lang="en-US" sz="2000">
                <a:latin typeface="Nunito"/>
                <a:ea typeface="Nunito"/>
                <a:cs typeface="Nunito"/>
                <a:sym typeface="Nunito"/>
              </a:rPr>
              <a:t> are served. Our program welcomes and includes </a:t>
            </a:r>
            <a:r>
              <a:rPr lang="en-US" sz="2000">
                <a:latin typeface="Nunito"/>
                <a:ea typeface="Nunito"/>
                <a:cs typeface="Nunito"/>
                <a:sym typeface="Nunito"/>
              </a:rPr>
              <a:t>youth</a:t>
            </a:r>
            <a:r>
              <a:rPr lang="en-US" sz="2000">
                <a:latin typeface="Nunito"/>
                <a:ea typeface="Nunito"/>
                <a:cs typeface="Nunito"/>
                <a:sym typeface="Nunito"/>
              </a:rPr>
              <a:t> with disabilities, and we make reasonable accommodations for such </a:t>
            </a:r>
            <a:r>
              <a:rPr lang="en-US" sz="2000">
                <a:latin typeface="Nunito"/>
                <a:ea typeface="Nunito"/>
                <a:cs typeface="Nunito"/>
                <a:sym typeface="Nunito"/>
              </a:rPr>
              <a:t>youth</a:t>
            </a:r>
            <a:r>
              <a:rPr lang="en-US" sz="2000">
                <a:latin typeface="Nunito"/>
                <a:ea typeface="Nunito"/>
                <a:cs typeface="Nunito"/>
                <a:sym typeface="Nunito"/>
              </a:rPr>
              <a:t> as described in the Americans with Disabilities Act. We work closely with other agencies and families to provide exemplary services to these </a:t>
            </a:r>
            <a:r>
              <a:rPr lang="en-US" sz="2000">
                <a:latin typeface="Nunito"/>
                <a:ea typeface="Nunito"/>
                <a:cs typeface="Nunito"/>
                <a:sym typeface="Nunito"/>
              </a:rPr>
              <a:t>youth</a:t>
            </a:r>
            <a:r>
              <a:rPr lang="en-US" sz="2000">
                <a:latin typeface="Nunito"/>
                <a:ea typeface="Nunito"/>
                <a:cs typeface="Nunito"/>
                <a:sym typeface="Nunito"/>
              </a:rPr>
              <a:t>.</a:t>
            </a:r>
            <a:endParaRPr sz="2000">
              <a:latin typeface="Arial"/>
              <a:ea typeface="Arial"/>
              <a:cs typeface="Arial"/>
              <a:sym typeface="Arial"/>
            </a:endParaRPr>
          </a:p>
          <a:p>
            <a:pPr indent="0" lvl="0" marL="0" rtl="0" algn="l">
              <a:spcBef>
                <a:spcPts val="800"/>
              </a:spcBef>
              <a:spcAft>
                <a:spcPts val="0"/>
              </a:spcAft>
              <a:buNone/>
            </a:pPr>
            <a:r>
              <a:rPr lang="en-US" sz="2000">
                <a:latin typeface="Nunito"/>
                <a:ea typeface="Nunito"/>
                <a:cs typeface="Nunito"/>
                <a:sym typeface="Nunito"/>
              </a:rPr>
              <a:t>All </a:t>
            </a:r>
            <a:r>
              <a:rPr lang="en-US" sz="2000">
                <a:latin typeface="Nunito"/>
                <a:ea typeface="Nunito"/>
                <a:cs typeface="Nunito"/>
                <a:sym typeface="Nunito"/>
              </a:rPr>
              <a:t>youth</a:t>
            </a:r>
            <a:r>
              <a:rPr lang="en-US" sz="2000">
                <a:latin typeface="Nunito"/>
                <a:ea typeface="Nunito"/>
                <a:cs typeface="Nunito"/>
                <a:sym typeface="Nunito"/>
              </a:rPr>
              <a:t> will be given the Uniform Complaint Procedures at the time of placement. All notices to foster parents and agencies regarding the complaint procedures will be available in both English and an alternative format upon request.</a:t>
            </a:r>
            <a:endParaRPr sz="2000">
              <a:latin typeface="Arial"/>
              <a:ea typeface="Arial"/>
              <a:cs typeface="Arial"/>
              <a:sym typeface="Arial"/>
            </a:endParaRPr>
          </a:p>
          <a:p>
            <a:pPr indent="0" lvl="0" marL="0" rtl="0" algn="l">
              <a:spcBef>
                <a:spcPts val="800"/>
              </a:spcBef>
              <a:spcAft>
                <a:spcPts val="0"/>
              </a:spcAft>
              <a:buNone/>
            </a:pPr>
            <a:r>
              <a:rPr lang="en-US" sz="2000">
                <a:latin typeface="Nunito"/>
                <a:ea typeface="Nunito"/>
                <a:cs typeface="Nunito"/>
                <a:sym typeface="Nunito"/>
              </a:rPr>
              <a:t>Youth Unlimited Inc.:</a:t>
            </a:r>
            <a:endParaRPr sz="2000">
              <a:latin typeface="Arial"/>
              <a:ea typeface="Arial"/>
              <a:cs typeface="Arial"/>
              <a:sym typeface="Arial"/>
            </a:endParaRPr>
          </a:p>
          <a:p>
            <a:pPr indent="-127000" lvl="0" marL="0" rtl="0" algn="l">
              <a:spcBef>
                <a:spcPts val="800"/>
              </a:spcBef>
              <a:spcAft>
                <a:spcPts val="0"/>
              </a:spcAft>
              <a:buClr>
                <a:schemeClr val="dk1"/>
              </a:buClr>
              <a:buSzPts val="2000"/>
              <a:buChar char="•"/>
            </a:pPr>
            <a:r>
              <a:rPr lang="en-US" sz="2000">
                <a:latin typeface="Nunito"/>
                <a:ea typeface="Nunito"/>
                <a:cs typeface="Nunito"/>
                <a:sym typeface="Nunito"/>
              </a:rPr>
              <a:t>Welcomes the placement of </a:t>
            </a:r>
            <a:r>
              <a:rPr lang="en-US" sz="2000">
                <a:latin typeface="Nunito"/>
                <a:ea typeface="Nunito"/>
                <a:cs typeface="Nunito"/>
                <a:sym typeface="Nunito"/>
              </a:rPr>
              <a:t>youth</a:t>
            </a:r>
            <a:r>
              <a:rPr lang="en-US" sz="2000">
                <a:latin typeface="Nunito"/>
                <a:ea typeface="Nunito"/>
                <a:cs typeface="Nunito"/>
                <a:sym typeface="Nunito"/>
              </a:rPr>
              <a:t> with disabilities</a:t>
            </a:r>
            <a:endParaRPr sz="2000">
              <a:latin typeface="Arial"/>
              <a:ea typeface="Arial"/>
              <a:cs typeface="Arial"/>
              <a:sym typeface="Arial"/>
            </a:endParaRPr>
          </a:p>
          <a:p>
            <a:pPr indent="-127000" lvl="0" marL="0" rtl="0" algn="l">
              <a:spcBef>
                <a:spcPts val="0"/>
              </a:spcBef>
              <a:spcAft>
                <a:spcPts val="0"/>
              </a:spcAft>
              <a:buClr>
                <a:schemeClr val="dk1"/>
              </a:buClr>
              <a:buSzPts val="2000"/>
              <a:buChar char="•"/>
            </a:pPr>
            <a:r>
              <a:rPr lang="en-US" sz="2000">
                <a:latin typeface="Nunito"/>
                <a:ea typeface="Nunito"/>
                <a:cs typeface="Nunito"/>
                <a:sym typeface="Nunito"/>
              </a:rPr>
              <a:t>Understands the requirement of the Americans with Disability Act (ADA) to make reasonable accommodations for such </a:t>
            </a:r>
            <a:r>
              <a:rPr lang="en-US" sz="2000">
                <a:latin typeface="Nunito"/>
                <a:ea typeface="Nunito"/>
                <a:cs typeface="Nunito"/>
                <a:sym typeface="Nunito"/>
              </a:rPr>
              <a:t>youth</a:t>
            </a:r>
            <a:endParaRPr sz="2000">
              <a:latin typeface="Arial"/>
              <a:ea typeface="Arial"/>
              <a:cs typeface="Arial"/>
              <a:sym typeface="Arial"/>
            </a:endParaRPr>
          </a:p>
          <a:p>
            <a:pPr indent="-127000" lvl="0" marL="0" rtl="0" algn="l">
              <a:spcBef>
                <a:spcPts val="0"/>
              </a:spcBef>
              <a:spcAft>
                <a:spcPts val="0"/>
              </a:spcAft>
              <a:buClr>
                <a:schemeClr val="dk1"/>
              </a:buClr>
              <a:buSzPts val="2000"/>
              <a:buChar char="•"/>
            </a:pPr>
            <a:r>
              <a:rPr lang="en-US" sz="2000">
                <a:latin typeface="Nunito"/>
                <a:ea typeface="Nunito"/>
                <a:cs typeface="Nunito"/>
                <a:sym typeface="Nunito"/>
              </a:rPr>
              <a:t>Implements those accommodations</a:t>
            </a:r>
            <a:endParaRPr sz="2000">
              <a:latin typeface="Arial"/>
              <a:ea typeface="Arial"/>
              <a:cs typeface="Arial"/>
              <a:sym typeface="Arial"/>
            </a:endParaRPr>
          </a:p>
          <a:p>
            <a:pPr indent="-127000" lvl="0" marL="0" rtl="0" algn="l">
              <a:spcBef>
                <a:spcPts val="0"/>
              </a:spcBef>
              <a:spcAft>
                <a:spcPts val="0"/>
              </a:spcAft>
              <a:buClr>
                <a:schemeClr val="dk1"/>
              </a:buClr>
              <a:buSzPts val="2000"/>
              <a:buChar char="•"/>
            </a:pPr>
            <a:r>
              <a:rPr lang="en-US" sz="2000">
                <a:latin typeface="Nunito"/>
                <a:ea typeface="Nunito"/>
                <a:cs typeface="Nunito"/>
                <a:sym typeface="Nunito"/>
              </a:rPr>
              <a:t>Refrains from religious instruction or worship</a:t>
            </a:r>
            <a:endParaRPr sz="2000">
              <a:latin typeface="Arial"/>
              <a:ea typeface="Arial"/>
              <a:cs typeface="Arial"/>
              <a:sym typeface="Arial"/>
            </a:endParaRPr>
          </a:p>
          <a:p>
            <a:pPr indent="0" lvl="0" marL="0" rtl="0" algn="l">
              <a:lnSpc>
                <a:spcPct val="100000"/>
              </a:lnSpc>
              <a:spcBef>
                <a:spcPts val="800"/>
              </a:spcBef>
              <a:spcAft>
                <a:spcPts val="0"/>
              </a:spcAft>
              <a:buSzPts val="1400"/>
              <a:buNone/>
            </a:pPr>
            <a:r>
              <a:t/>
            </a:r>
            <a:endParaRPr/>
          </a:p>
        </p:txBody>
      </p:sp>
      <p:sp>
        <p:nvSpPr>
          <p:cNvPr id="573" name="Google Shape;573;g1014e0440c1_0_2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rPr lang="en-US" sz="3600">
                <a:solidFill>
                  <a:srgbClr val="273237"/>
                </a:solidFill>
                <a:latin typeface="Nunito"/>
                <a:ea typeface="Nunito"/>
                <a:cs typeface="Nunito"/>
                <a:sym typeface="Nunito"/>
              </a:rPr>
              <a:t>Youth Unlimited Inc. delivers a comprehensive program model that identifies the special needs of youth and provides supports and care required for moving youth toward successfully completing their individualized program goal</a:t>
            </a:r>
            <a:r>
              <a:rPr lang="en-US" sz="1800">
                <a:solidFill>
                  <a:srgbClr val="273237"/>
                </a:solidFill>
                <a:latin typeface="Nunito"/>
                <a:ea typeface="Nunito"/>
                <a:cs typeface="Nunito"/>
                <a:sym typeface="Nunito"/>
              </a:rPr>
              <a:t>s.</a:t>
            </a:r>
            <a:endParaRPr sz="1400">
              <a:solidFill>
                <a:srgbClr val="273237"/>
              </a:solidFill>
              <a:latin typeface="Arial"/>
              <a:ea typeface="Arial"/>
              <a:cs typeface="Arial"/>
              <a:sym typeface="Arial"/>
            </a:endParaRPr>
          </a:p>
          <a:p>
            <a:pPr indent="0" lvl="0" marL="0" rtl="0" algn="l">
              <a:spcBef>
                <a:spcPts val="800"/>
              </a:spcBef>
              <a:spcAft>
                <a:spcPts val="0"/>
              </a:spcAft>
              <a:buClr>
                <a:schemeClr val="dk1"/>
              </a:buClr>
              <a:buFont typeface="Arial"/>
              <a:buNone/>
            </a:pPr>
            <a:br>
              <a:rPr lang="en-US" sz="1400">
                <a:latin typeface="Arial"/>
                <a:ea typeface="Arial"/>
                <a:cs typeface="Arial"/>
                <a:sym typeface="Arial"/>
              </a:rPr>
            </a:br>
            <a:r>
              <a:rPr b="1" lang="en-US" sz="2800">
                <a:latin typeface="Nunito"/>
                <a:ea typeface="Nunito"/>
                <a:cs typeface="Nunito"/>
                <a:sym typeface="Nunito"/>
              </a:rPr>
              <a:t>Therapeutic Foster Care (TFC) </a:t>
            </a:r>
            <a:r>
              <a:rPr lang="en-US" sz="2800">
                <a:latin typeface="Nunito"/>
                <a:ea typeface="Nunito"/>
                <a:cs typeface="Nunito"/>
                <a:sym typeface="Nunito"/>
              </a:rPr>
              <a:t>caters to the physical, emotional and social needs of youth and youth in a supportive family setting until the natural family can be reunited or a permanent placement through adoption can be arranged. The foster household is viewed as the primary treatment setting, and the foster parent(s) are trained and supported to implement the goals outlined in the youth’s treatment plan. </a:t>
            </a:r>
            <a:endParaRPr sz="28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These goals include:</a:t>
            </a:r>
            <a:endParaRPr sz="2800">
              <a:latin typeface="Arial"/>
              <a:ea typeface="Arial"/>
              <a:cs typeface="Arial"/>
              <a:sym typeface="Arial"/>
            </a:endParaRPr>
          </a:p>
          <a:p>
            <a:pPr indent="-514350" lvl="0" marL="571500" rtl="0" algn="l">
              <a:spcBef>
                <a:spcPts val="0"/>
              </a:spcBef>
              <a:spcAft>
                <a:spcPts val="0"/>
              </a:spcAft>
              <a:buClr>
                <a:schemeClr val="dk1"/>
              </a:buClr>
              <a:buSzPts val="2800"/>
              <a:buAutoNum type="arabicPeriod"/>
            </a:pPr>
            <a:r>
              <a:rPr lang="en-US" sz="2800">
                <a:latin typeface="Nunito"/>
                <a:ea typeface="Nunito"/>
                <a:cs typeface="Nunito"/>
                <a:sym typeface="Nunito"/>
              </a:rPr>
              <a:t>community integration</a:t>
            </a:r>
            <a:endParaRPr sz="1400">
              <a:latin typeface="Arial"/>
              <a:ea typeface="Arial"/>
              <a:cs typeface="Arial"/>
              <a:sym typeface="Arial"/>
            </a:endParaRPr>
          </a:p>
          <a:p>
            <a:pPr indent="-514350" lvl="0" marL="571500" rtl="0" algn="l">
              <a:spcBef>
                <a:spcPts val="0"/>
              </a:spcBef>
              <a:spcAft>
                <a:spcPts val="0"/>
              </a:spcAft>
              <a:buClr>
                <a:schemeClr val="dk1"/>
              </a:buClr>
              <a:buSzPts val="2800"/>
              <a:buAutoNum type="arabicPeriod"/>
            </a:pPr>
            <a:r>
              <a:rPr lang="en-US" sz="2800">
                <a:latin typeface="Nunito"/>
                <a:ea typeface="Nunito"/>
                <a:cs typeface="Nunito"/>
                <a:sym typeface="Nunito"/>
              </a:rPr>
              <a:t>meeting the medical needs of the youth (physical, mental, dental)</a:t>
            </a:r>
            <a:endParaRPr sz="1400">
              <a:latin typeface="Arial"/>
              <a:ea typeface="Arial"/>
              <a:cs typeface="Arial"/>
              <a:sym typeface="Arial"/>
            </a:endParaRPr>
          </a:p>
          <a:p>
            <a:pPr indent="-514350" lvl="0" marL="571500" rtl="0" algn="l">
              <a:spcBef>
                <a:spcPts val="0"/>
              </a:spcBef>
              <a:spcAft>
                <a:spcPts val="0"/>
              </a:spcAft>
              <a:buClr>
                <a:schemeClr val="dk1"/>
              </a:buClr>
              <a:buSzPts val="2800"/>
              <a:buAutoNum type="arabicPeriod"/>
            </a:pPr>
            <a:r>
              <a:rPr lang="en-US" sz="2800">
                <a:latin typeface="Nunito"/>
                <a:ea typeface="Nunito"/>
                <a:cs typeface="Nunito"/>
                <a:sym typeface="Nunito"/>
              </a:rPr>
              <a:t>teaching youth how to regulate their difficult emotions and behavior</a:t>
            </a:r>
            <a:endParaRPr sz="1400">
              <a:latin typeface="Arial"/>
              <a:ea typeface="Arial"/>
              <a:cs typeface="Arial"/>
              <a:sym typeface="Arial"/>
            </a:endParaRPr>
          </a:p>
          <a:p>
            <a:pPr indent="-514350" lvl="0" marL="571500" rtl="0" algn="l">
              <a:spcBef>
                <a:spcPts val="0"/>
              </a:spcBef>
              <a:spcAft>
                <a:spcPts val="0"/>
              </a:spcAft>
              <a:buClr>
                <a:schemeClr val="dk1"/>
              </a:buClr>
              <a:buSzPts val="2800"/>
              <a:buAutoNum type="arabicPeriod"/>
            </a:pPr>
            <a:r>
              <a:rPr lang="en-US" sz="2800">
                <a:latin typeface="Nunito"/>
                <a:ea typeface="Nunito"/>
                <a:cs typeface="Nunito"/>
                <a:sym typeface="Nunito"/>
              </a:rPr>
              <a:t>supporting the youth's educational needs </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These goals are carried out under the direction of a treatment team assigned to each youth. The team is made up of the Youth Unlimited Inc. foster parent(s), Youth Unlimited Inc. foster parent coordinator, the youth and his/her family, the state social worker and other community resource professionals for the youth. Support from all the team members allows the youth to benefit from a home environment and community-based setting while receiving intensive treatment and clinical services.</a:t>
            </a:r>
            <a:endParaRPr sz="2800">
              <a:latin typeface="Arial"/>
              <a:ea typeface="Arial"/>
              <a:cs typeface="Arial"/>
              <a:sym typeface="Arial"/>
            </a:endParaRPr>
          </a:p>
          <a:p>
            <a:pPr indent="0" lvl="0" marL="0" rtl="0" algn="l">
              <a:spcBef>
                <a:spcPts val="0"/>
              </a:spcBef>
              <a:spcAft>
                <a:spcPts val="0"/>
              </a:spcAft>
              <a:buClr>
                <a:schemeClr val="dk1"/>
              </a:buClr>
              <a:buFont typeface="Arial"/>
              <a:buNone/>
            </a:pPr>
            <a:r>
              <a:rPr lang="en-US" sz="2800">
                <a:latin typeface="Arial"/>
                <a:ea typeface="Arial"/>
                <a:cs typeface="Arial"/>
                <a:sym typeface="Arial"/>
              </a:rPr>
              <a:t> </a:t>
            </a:r>
            <a:endParaRPr sz="1400">
              <a:latin typeface="Arial"/>
              <a:ea typeface="Arial"/>
              <a:cs typeface="Arial"/>
              <a:sym typeface="Arial"/>
            </a:endParaRPr>
          </a:p>
          <a:p>
            <a:pPr indent="0" lvl="0" marL="0" rtl="0" algn="ctr">
              <a:spcBef>
                <a:spcPts val="0"/>
              </a:spcBef>
              <a:spcAft>
                <a:spcPts val="0"/>
              </a:spcAft>
              <a:buClr>
                <a:schemeClr val="dk1"/>
              </a:buClr>
              <a:buFont typeface="Arial"/>
              <a:buNone/>
            </a:pPr>
            <a:r>
              <a:rPr b="1" lang="en-US" sz="2800">
                <a:latin typeface="Nunito"/>
                <a:ea typeface="Nunito"/>
                <a:cs typeface="Nunito"/>
                <a:sym typeface="Nunito"/>
              </a:rPr>
              <a:t>Assessment Tools</a:t>
            </a:r>
            <a:endParaRPr sz="2800">
              <a:latin typeface="Arial"/>
              <a:ea typeface="Arial"/>
              <a:cs typeface="Arial"/>
              <a:sym typeface="Arial"/>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We provide a comprehensive needs assessment, Individual Service Plan, Master Service Plans and Aftercare and Transition planning.</a:t>
            </a:r>
            <a:endParaRPr sz="2800">
              <a:latin typeface="Arial"/>
              <a:ea typeface="Arial"/>
              <a:cs typeface="Arial"/>
              <a:sym typeface="Arial"/>
            </a:endParaRPr>
          </a:p>
          <a:p>
            <a:pPr indent="0" lvl="0" marL="0" rtl="0" algn="l">
              <a:spcBef>
                <a:spcPts val="0"/>
              </a:spcBef>
              <a:spcAft>
                <a:spcPts val="0"/>
              </a:spcAft>
              <a:buClr>
                <a:schemeClr val="dk1"/>
              </a:buClr>
              <a:buFont typeface="Arial"/>
              <a:buNone/>
            </a:pPr>
            <a:br>
              <a:rPr lang="en-US" sz="1400">
                <a:latin typeface="Arial"/>
                <a:ea typeface="Arial"/>
                <a:cs typeface="Arial"/>
                <a:sym typeface="Arial"/>
              </a:rPr>
            </a:br>
            <a:endParaRPr/>
          </a:p>
        </p:txBody>
      </p:sp>
      <p:sp>
        <p:nvSpPr>
          <p:cNvPr id="584" name="Google Shape;58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014e0440c1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014e0440c1_0_2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Clr>
                <a:schemeClr val="dk1"/>
              </a:buClr>
              <a:buFont typeface="Arial"/>
              <a:buNone/>
            </a:pPr>
            <a:r>
              <a:rPr b="1" lang="en-US" sz="2800">
                <a:solidFill>
                  <a:srgbClr val="273237"/>
                </a:solidFill>
                <a:latin typeface="Nunito"/>
                <a:ea typeface="Nunito"/>
                <a:cs typeface="Nunito"/>
                <a:sym typeface="Nunito"/>
              </a:rPr>
              <a:t>Therapeutic Foster Care (TFC) </a:t>
            </a:r>
            <a:r>
              <a:rPr lang="en-US" sz="2800">
                <a:solidFill>
                  <a:srgbClr val="273237"/>
                </a:solidFill>
                <a:latin typeface="Nunito"/>
                <a:ea typeface="Nunito"/>
                <a:cs typeface="Nunito"/>
                <a:sym typeface="Nunito"/>
              </a:rPr>
              <a:t>caters to the physical, emotional and social needs of youth and youth in a supportive family setting until the natural family can be reunited or a permanent placement through adoption can be arranged. The foster household is viewed as the primary treatment setting, and the foster parent(s) are trained and supported to implement the goals outlined in the youth’s treatment plan. </a:t>
            </a:r>
            <a:endParaRPr sz="28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solidFill>
                <a:srgbClr val="273237"/>
              </a:solidFill>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solidFill>
                  <a:srgbClr val="273237"/>
                </a:solidFill>
                <a:latin typeface="Nunito"/>
                <a:ea typeface="Nunito"/>
                <a:cs typeface="Nunito"/>
                <a:sym typeface="Nunito"/>
              </a:rPr>
              <a:t>These goals include:</a:t>
            </a:r>
            <a:endParaRPr sz="2800">
              <a:solidFill>
                <a:srgbClr val="273237"/>
              </a:solidFill>
              <a:latin typeface="Arial"/>
              <a:ea typeface="Arial"/>
              <a:cs typeface="Arial"/>
              <a:sym typeface="Arial"/>
            </a:endParaRPr>
          </a:p>
          <a:p>
            <a:pPr indent="-514350" lvl="0" marL="571500" rtl="0" algn="l">
              <a:spcBef>
                <a:spcPts val="0"/>
              </a:spcBef>
              <a:spcAft>
                <a:spcPts val="0"/>
              </a:spcAft>
              <a:buClr>
                <a:srgbClr val="273237"/>
              </a:buClr>
              <a:buSzPts val="2800"/>
              <a:buAutoNum type="arabicPeriod"/>
            </a:pPr>
            <a:r>
              <a:rPr lang="en-US" sz="2800">
                <a:solidFill>
                  <a:srgbClr val="273237"/>
                </a:solidFill>
                <a:latin typeface="Nunito"/>
                <a:ea typeface="Nunito"/>
                <a:cs typeface="Nunito"/>
                <a:sym typeface="Nunito"/>
              </a:rPr>
              <a:t>community integration</a:t>
            </a:r>
            <a:endParaRPr sz="1400">
              <a:solidFill>
                <a:srgbClr val="273237"/>
              </a:solidFill>
              <a:latin typeface="Arial"/>
              <a:ea typeface="Arial"/>
              <a:cs typeface="Arial"/>
              <a:sym typeface="Arial"/>
            </a:endParaRPr>
          </a:p>
          <a:p>
            <a:pPr indent="-514350" lvl="0" marL="571500" rtl="0" algn="l">
              <a:spcBef>
                <a:spcPts val="0"/>
              </a:spcBef>
              <a:spcAft>
                <a:spcPts val="0"/>
              </a:spcAft>
              <a:buClr>
                <a:srgbClr val="273237"/>
              </a:buClr>
              <a:buSzPts val="2800"/>
              <a:buAutoNum type="arabicPeriod"/>
            </a:pPr>
            <a:r>
              <a:rPr lang="en-US" sz="2800">
                <a:solidFill>
                  <a:srgbClr val="273237"/>
                </a:solidFill>
                <a:latin typeface="Nunito"/>
                <a:ea typeface="Nunito"/>
                <a:cs typeface="Nunito"/>
                <a:sym typeface="Nunito"/>
              </a:rPr>
              <a:t>meeting the medical needs of the youth (physical, mental, dental)</a:t>
            </a:r>
            <a:endParaRPr sz="1400">
              <a:solidFill>
                <a:srgbClr val="273237"/>
              </a:solidFill>
              <a:latin typeface="Arial"/>
              <a:ea typeface="Arial"/>
              <a:cs typeface="Arial"/>
              <a:sym typeface="Arial"/>
            </a:endParaRPr>
          </a:p>
          <a:p>
            <a:pPr indent="-514350" lvl="0" marL="571500" rtl="0" algn="l">
              <a:spcBef>
                <a:spcPts val="0"/>
              </a:spcBef>
              <a:spcAft>
                <a:spcPts val="0"/>
              </a:spcAft>
              <a:buClr>
                <a:srgbClr val="273237"/>
              </a:buClr>
              <a:buSzPts val="2800"/>
              <a:buAutoNum type="arabicPeriod"/>
            </a:pPr>
            <a:r>
              <a:rPr lang="en-US" sz="2800">
                <a:solidFill>
                  <a:srgbClr val="273237"/>
                </a:solidFill>
                <a:latin typeface="Nunito"/>
                <a:ea typeface="Nunito"/>
                <a:cs typeface="Nunito"/>
                <a:sym typeface="Nunito"/>
              </a:rPr>
              <a:t>teaching youth how to regulate their difficult emotions and behavior</a:t>
            </a:r>
            <a:endParaRPr sz="1400">
              <a:solidFill>
                <a:srgbClr val="273237"/>
              </a:solidFill>
              <a:latin typeface="Arial"/>
              <a:ea typeface="Arial"/>
              <a:cs typeface="Arial"/>
              <a:sym typeface="Arial"/>
            </a:endParaRPr>
          </a:p>
          <a:p>
            <a:pPr indent="-514350" lvl="0" marL="571500" rtl="0" algn="l">
              <a:spcBef>
                <a:spcPts val="0"/>
              </a:spcBef>
              <a:spcAft>
                <a:spcPts val="0"/>
              </a:spcAft>
              <a:buClr>
                <a:srgbClr val="273237"/>
              </a:buClr>
              <a:buSzPts val="2800"/>
              <a:buAutoNum type="arabicPeriod"/>
            </a:pPr>
            <a:r>
              <a:rPr lang="en-US" sz="2800">
                <a:solidFill>
                  <a:srgbClr val="273237"/>
                </a:solidFill>
                <a:latin typeface="Nunito"/>
                <a:ea typeface="Nunito"/>
                <a:cs typeface="Nunito"/>
                <a:sym typeface="Nunito"/>
              </a:rPr>
              <a:t>supporting the youth's educational needs </a:t>
            </a:r>
            <a:endParaRPr sz="14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solidFill>
                <a:srgbClr val="273237"/>
              </a:solidFill>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solidFill>
                  <a:srgbClr val="273237"/>
                </a:solidFill>
                <a:latin typeface="Nunito"/>
                <a:ea typeface="Nunito"/>
                <a:cs typeface="Nunito"/>
                <a:sym typeface="Nunito"/>
              </a:rPr>
              <a:t>These goals are carried out under the direction of a treatment team assigned to each youth. The team is made up of the Youth Unlimited Inc. foster parent(s), Youth Unlimited Inc. foster parent coordinator, the youth and his/her family, the state social worker and other community resource professionals for the youth. Support from all the team members allows the youth to benefit from a home environment and community-based setting while receiving intensive treatment and clinical services.</a:t>
            </a:r>
            <a:endParaRPr sz="28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r>
              <a:rPr lang="en-US" sz="2800">
                <a:solidFill>
                  <a:srgbClr val="273237"/>
                </a:solidFill>
                <a:latin typeface="Arial"/>
                <a:ea typeface="Arial"/>
                <a:cs typeface="Arial"/>
                <a:sym typeface="Arial"/>
              </a:rPr>
              <a:t> </a:t>
            </a:r>
            <a:endParaRPr sz="1400">
              <a:solidFill>
                <a:srgbClr val="273237"/>
              </a:solidFill>
              <a:latin typeface="Arial"/>
              <a:ea typeface="Arial"/>
              <a:cs typeface="Arial"/>
              <a:sym typeface="Arial"/>
            </a:endParaRPr>
          </a:p>
          <a:p>
            <a:pPr indent="0" lvl="0" marL="0" rtl="0" algn="ctr">
              <a:spcBef>
                <a:spcPts val="0"/>
              </a:spcBef>
              <a:spcAft>
                <a:spcPts val="0"/>
              </a:spcAft>
              <a:buClr>
                <a:schemeClr val="dk1"/>
              </a:buClr>
              <a:buFont typeface="Arial"/>
              <a:buNone/>
            </a:pPr>
            <a:r>
              <a:rPr b="1" lang="en-US" sz="2800">
                <a:solidFill>
                  <a:srgbClr val="273237"/>
                </a:solidFill>
                <a:latin typeface="Nunito"/>
                <a:ea typeface="Nunito"/>
                <a:cs typeface="Nunito"/>
                <a:sym typeface="Nunito"/>
              </a:rPr>
              <a:t>Assessment Tools</a:t>
            </a:r>
            <a:endParaRPr sz="28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r>
              <a:rPr lang="en-US" sz="2800">
                <a:solidFill>
                  <a:srgbClr val="273237"/>
                </a:solidFill>
                <a:latin typeface="Nunito"/>
                <a:ea typeface="Nunito"/>
                <a:cs typeface="Nunito"/>
                <a:sym typeface="Nunito"/>
              </a:rPr>
              <a:t>We provide a comprehensive needs assessment, Individual Service Plan, Master Service Plans and Aftercare and Transition planning.</a:t>
            </a:r>
            <a:endParaRPr sz="28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br>
              <a:rPr lang="en-US" sz="1400">
                <a:solidFill>
                  <a:srgbClr val="273237"/>
                </a:solidFill>
                <a:latin typeface="Arial"/>
                <a:ea typeface="Arial"/>
                <a:cs typeface="Arial"/>
                <a:sym typeface="Arial"/>
              </a:rPr>
            </a:br>
            <a:endParaRPr>
              <a:solidFill>
                <a:srgbClr val="273237"/>
              </a:solidFill>
            </a:endParaRPr>
          </a:p>
          <a:p>
            <a:pPr indent="0" lvl="0" marL="0" rtl="0" algn="l">
              <a:spcBef>
                <a:spcPts val="0"/>
              </a:spcBef>
              <a:spcAft>
                <a:spcPts val="0"/>
              </a:spcAft>
              <a:buNone/>
            </a:pPr>
            <a:r>
              <a:t/>
            </a:r>
            <a:endParaRPr/>
          </a:p>
        </p:txBody>
      </p:sp>
      <p:sp>
        <p:nvSpPr>
          <p:cNvPr id="594" name="Google Shape;594;g1014e0440c1_0_2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014e0440c1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014e0440c1_0_2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Clr>
                <a:schemeClr val="dk1"/>
              </a:buClr>
              <a:buFont typeface="Arial"/>
              <a:buNone/>
            </a:pPr>
            <a:r>
              <a:rPr b="1" lang="en-US" sz="2800">
                <a:solidFill>
                  <a:srgbClr val="273237"/>
                </a:solidFill>
                <a:latin typeface="Nunito"/>
                <a:ea typeface="Nunito"/>
                <a:cs typeface="Nunito"/>
                <a:sym typeface="Nunito"/>
              </a:rPr>
              <a:t>Therapeutic Foster Care (TFC) </a:t>
            </a:r>
            <a:r>
              <a:rPr lang="en-US" sz="2800">
                <a:solidFill>
                  <a:srgbClr val="273237"/>
                </a:solidFill>
                <a:latin typeface="Nunito"/>
                <a:ea typeface="Nunito"/>
                <a:cs typeface="Nunito"/>
                <a:sym typeface="Nunito"/>
              </a:rPr>
              <a:t>caters to the physical, emotional and social needs of youth and youth in a supportive family setting until the natural family can be reunited or a permanent placement through adoption can be arranged. The foster household is viewed as the primary treatment setting, and the foster parent(s) are trained and supported to implement the goals outlined in the youth’s treatment plan. </a:t>
            </a:r>
            <a:endParaRPr sz="28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solidFill>
                <a:srgbClr val="273237"/>
              </a:solidFill>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solidFill>
                  <a:srgbClr val="273237"/>
                </a:solidFill>
                <a:latin typeface="Nunito"/>
                <a:ea typeface="Nunito"/>
                <a:cs typeface="Nunito"/>
                <a:sym typeface="Nunito"/>
              </a:rPr>
              <a:t>These goals include:</a:t>
            </a:r>
            <a:endParaRPr sz="2800">
              <a:solidFill>
                <a:srgbClr val="273237"/>
              </a:solidFill>
              <a:latin typeface="Arial"/>
              <a:ea typeface="Arial"/>
              <a:cs typeface="Arial"/>
              <a:sym typeface="Arial"/>
            </a:endParaRPr>
          </a:p>
          <a:p>
            <a:pPr indent="-514350" lvl="0" marL="571500" rtl="0" algn="l">
              <a:spcBef>
                <a:spcPts val="0"/>
              </a:spcBef>
              <a:spcAft>
                <a:spcPts val="0"/>
              </a:spcAft>
              <a:buClr>
                <a:srgbClr val="273237"/>
              </a:buClr>
              <a:buSzPts val="2800"/>
              <a:buAutoNum type="arabicPeriod"/>
            </a:pPr>
            <a:r>
              <a:rPr lang="en-US" sz="2800">
                <a:solidFill>
                  <a:srgbClr val="273237"/>
                </a:solidFill>
                <a:latin typeface="Nunito"/>
                <a:ea typeface="Nunito"/>
                <a:cs typeface="Nunito"/>
                <a:sym typeface="Nunito"/>
              </a:rPr>
              <a:t>community integration</a:t>
            </a:r>
            <a:endParaRPr sz="1400">
              <a:solidFill>
                <a:srgbClr val="273237"/>
              </a:solidFill>
              <a:latin typeface="Arial"/>
              <a:ea typeface="Arial"/>
              <a:cs typeface="Arial"/>
              <a:sym typeface="Arial"/>
            </a:endParaRPr>
          </a:p>
          <a:p>
            <a:pPr indent="-514350" lvl="0" marL="571500" rtl="0" algn="l">
              <a:spcBef>
                <a:spcPts val="0"/>
              </a:spcBef>
              <a:spcAft>
                <a:spcPts val="0"/>
              </a:spcAft>
              <a:buClr>
                <a:srgbClr val="273237"/>
              </a:buClr>
              <a:buSzPts val="2800"/>
              <a:buAutoNum type="arabicPeriod"/>
            </a:pPr>
            <a:r>
              <a:rPr lang="en-US" sz="2800">
                <a:solidFill>
                  <a:srgbClr val="273237"/>
                </a:solidFill>
                <a:latin typeface="Nunito"/>
                <a:ea typeface="Nunito"/>
                <a:cs typeface="Nunito"/>
                <a:sym typeface="Nunito"/>
              </a:rPr>
              <a:t>meeting the medical needs of the youth (physical, mental, dental)</a:t>
            </a:r>
            <a:endParaRPr sz="1400">
              <a:solidFill>
                <a:srgbClr val="273237"/>
              </a:solidFill>
              <a:latin typeface="Arial"/>
              <a:ea typeface="Arial"/>
              <a:cs typeface="Arial"/>
              <a:sym typeface="Arial"/>
            </a:endParaRPr>
          </a:p>
          <a:p>
            <a:pPr indent="-514350" lvl="0" marL="571500" rtl="0" algn="l">
              <a:spcBef>
                <a:spcPts val="0"/>
              </a:spcBef>
              <a:spcAft>
                <a:spcPts val="0"/>
              </a:spcAft>
              <a:buClr>
                <a:srgbClr val="273237"/>
              </a:buClr>
              <a:buSzPts val="2800"/>
              <a:buAutoNum type="arabicPeriod"/>
            </a:pPr>
            <a:r>
              <a:rPr lang="en-US" sz="2800">
                <a:solidFill>
                  <a:srgbClr val="273237"/>
                </a:solidFill>
                <a:latin typeface="Nunito"/>
                <a:ea typeface="Nunito"/>
                <a:cs typeface="Nunito"/>
                <a:sym typeface="Nunito"/>
              </a:rPr>
              <a:t>teaching youth how to regulate their difficult emotions and behavior</a:t>
            </a:r>
            <a:endParaRPr sz="1400">
              <a:solidFill>
                <a:srgbClr val="273237"/>
              </a:solidFill>
              <a:latin typeface="Arial"/>
              <a:ea typeface="Arial"/>
              <a:cs typeface="Arial"/>
              <a:sym typeface="Arial"/>
            </a:endParaRPr>
          </a:p>
          <a:p>
            <a:pPr indent="-514350" lvl="0" marL="571500" rtl="0" algn="l">
              <a:spcBef>
                <a:spcPts val="0"/>
              </a:spcBef>
              <a:spcAft>
                <a:spcPts val="0"/>
              </a:spcAft>
              <a:buClr>
                <a:srgbClr val="273237"/>
              </a:buClr>
              <a:buSzPts val="2800"/>
              <a:buAutoNum type="arabicPeriod"/>
            </a:pPr>
            <a:r>
              <a:rPr lang="en-US" sz="2800">
                <a:solidFill>
                  <a:srgbClr val="273237"/>
                </a:solidFill>
                <a:latin typeface="Nunito"/>
                <a:ea typeface="Nunito"/>
                <a:cs typeface="Nunito"/>
                <a:sym typeface="Nunito"/>
              </a:rPr>
              <a:t>supporting the youth's educational needs </a:t>
            </a:r>
            <a:endParaRPr sz="14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solidFill>
                <a:srgbClr val="273237"/>
              </a:solidFill>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solidFill>
                  <a:srgbClr val="273237"/>
                </a:solidFill>
                <a:latin typeface="Nunito"/>
                <a:ea typeface="Nunito"/>
                <a:cs typeface="Nunito"/>
                <a:sym typeface="Nunito"/>
              </a:rPr>
              <a:t>These goals are carried out under the direction of a treatment team assigned to each youth. The team is made up of the Youth Unlimited Inc. foster parent(s), Youth Unlimited Inc. foster parent coordinator, the youth and his/her family, the state social worker and other community resource professionals for the youth. Support from all the team members allows the youth to benefit from a home environment and community-based setting while receiving intensive treatment and clinical services.</a:t>
            </a:r>
            <a:endParaRPr sz="28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r>
              <a:rPr lang="en-US" sz="2800">
                <a:solidFill>
                  <a:srgbClr val="273237"/>
                </a:solidFill>
                <a:latin typeface="Arial"/>
                <a:ea typeface="Arial"/>
                <a:cs typeface="Arial"/>
                <a:sym typeface="Arial"/>
              </a:rPr>
              <a:t> </a:t>
            </a:r>
            <a:endParaRPr sz="1400">
              <a:solidFill>
                <a:srgbClr val="273237"/>
              </a:solidFill>
              <a:latin typeface="Arial"/>
              <a:ea typeface="Arial"/>
              <a:cs typeface="Arial"/>
              <a:sym typeface="Arial"/>
            </a:endParaRPr>
          </a:p>
          <a:p>
            <a:pPr indent="0" lvl="0" marL="0" rtl="0" algn="ctr">
              <a:spcBef>
                <a:spcPts val="0"/>
              </a:spcBef>
              <a:spcAft>
                <a:spcPts val="0"/>
              </a:spcAft>
              <a:buClr>
                <a:schemeClr val="dk1"/>
              </a:buClr>
              <a:buFont typeface="Arial"/>
              <a:buNone/>
            </a:pPr>
            <a:r>
              <a:rPr b="1" lang="en-US" sz="2800">
                <a:solidFill>
                  <a:srgbClr val="273237"/>
                </a:solidFill>
                <a:latin typeface="Nunito"/>
                <a:ea typeface="Nunito"/>
                <a:cs typeface="Nunito"/>
                <a:sym typeface="Nunito"/>
              </a:rPr>
              <a:t>Assessment Tools</a:t>
            </a:r>
            <a:endParaRPr sz="28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r>
              <a:rPr lang="en-US" sz="2800">
                <a:solidFill>
                  <a:srgbClr val="273237"/>
                </a:solidFill>
                <a:latin typeface="Nunito"/>
                <a:ea typeface="Nunito"/>
                <a:cs typeface="Nunito"/>
                <a:sym typeface="Nunito"/>
              </a:rPr>
              <a:t>We provide a comprehensive needs assessment, Individual Service Plan, Master Service Plans and Aftercare and Transition planning.</a:t>
            </a:r>
            <a:endParaRPr sz="2800">
              <a:solidFill>
                <a:srgbClr val="273237"/>
              </a:solidFill>
              <a:latin typeface="Arial"/>
              <a:ea typeface="Arial"/>
              <a:cs typeface="Arial"/>
              <a:sym typeface="Arial"/>
            </a:endParaRPr>
          </a:p>
          <a:p>
            <a:pPr indent="0" lvl="0" marL="0" rtl="0" algn="l">
              <a:spcBef>
                <a:spcPts val="0"/>
              </a:spcBef>
              <a:spcAft>
                <a:spcPts val="0"/>
              </a:spcAft>
              <a:buClr>
                <a:schemeClr val="dk1"/>
              </a:buClr>
              <a:buFont typeface="Arial"/>
              <a:buNone/>
            </a:pPr>
            <a:br>
              <a:rPr lang="en-US" sz="1400">
                <a:solidFill>
                  <a:srgbClr val="273237"/>
                </a:solidFill>
                <a:latin typeface="Arial"/>
                <a:ea typeface="Arial"/>
                <a:cs typeface="Arial"/>
                <a:sym typeface="Arial"/>
              </a:rPr>
            </a:br>
            <a:endParaRPr>
              <a:solidFill>
                <a:srgbClr val="273237"/>
              </a:solidFill>
            </a:endParaRPr>
          </a:p>
          <a:p>
            <a:pPr indent="0" lvl="0" marL="0" rtl="0" algn="l">
              <a:spcBef>
                <a:spcPts val="0"/>
              </a:spcBef>
              <a:spcAft>
                <a:spcPts val="0"/>
              </a:spcAft>
              <a:buNone/>
            </a:pPr>
            <a:r>
              <a:t/>
            </a:r>
            <a:endParaRPr/>
          </a:p>
        </p:txBody>
      </p:sp>
      <p:sp>
        <p:nvSpPr>
          <p:cNvPr id="601" name="Google Shape;601;g1014e0440c1_0_2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014e0440c1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014e0440c1_0_2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1014e0440c1_0_2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4000">
                <a:latin typeface="Nunito"/>
                <a:ea typeface="Nunito"/>
                <a:cs typeface="Nunito"/>
                <a:sym typeface="Nunito"/>
              </a:rPr>
              <a:t>At Youth Unlimited Inc. we believe in meeting youth and families where they are. Our services are person-centered and directed toward improving the quality of life for the youth we provide care to. </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40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4000">
                <a:latin typeface="Nunito"/>
                <a:ea typeface="Nunito"/>
                <a:cs typeface="Nunito"/>
                <a:sym typeface="Nunito"/>
              </a:rPr>
              <a:t>youth and youth in foster care can have:</a:t>
            </a:r>
            <a:endParaRPr sz="1400">
              <a:latin typeface="Arial"/>
              <a:ea typeface="Arial"/>
              <a:cs typeface="Arial"/>
              <a:sym typeface="Arial"/>
            </a:endParaRPr>
          </a:p>
          <a:p>
            <a:pPr indent="-742950" lvl="0" marL="742950" rtl="0" algn="l">
              <a:spcBef>
                <a:spcPts val="0"/>
              </a:spcBef>
              <a:spcAft>
                <a:spcPts val="0"/>
              </a:spcAft>
              <a:buClr>
                <a:schemeClr val="dk1"/>
              </a:buClr>
              <a:buSzPts val="4000"/>
              <a:buAutoNum type="arabicPeriod"/>
            </a:pPr>
            <a:r>
              <a:rPr lang="en-US" sz="4000">
                <a:latin typeface="Nunito"/>
                <a:ea typeface="Nunito"/>
                <a:cs typeface="Nunito"/>
                <a:sym typeface="Nunito"/>
              </a:rPr>
              <a:t>experiences of unidentified learning disabilities; </a:t>
            </a:r>
            <a:endParaRPr sz="1400">
              <a:latin typeface="Arial"/>
              <a:ea typeface="Arial"/>
              <a:cs typeface="Arial"/>
              <a:sym typeface="Arial"/>
            </a:endParaRPr>
          </a:p>
          <a:p>
            <a:pPr indent="-742950" lvl="0" marL="742950" rtl="0" algn="l">
              <a:spcBef>
                <a:spcPts val="0"/>
              </a:spcBef>
              <a:spcAft>
                <a:spcPts val="0"/>
              </a:spcAft>
              <a:buClr>
                <a:schemeClr val="dk1"/>
              </a:buClr>
              <a:buSzPts val="4000"/>
              <a:buAutoNum type="arabicPeriod"/>
            </a:pPr>
            <a:r>
              <a:rPr lang="en-US" sz="4000">
                <a:latin typeface="Nunito"/>
                <a:ea typeface="Nunito"/>
                <a:cs typeface="Nunito"/>
                <a:sym typeface="Nunito"/>
              </a:rPr>
              <a:t>low academic skills (not necessarily low intelligence); cultural and social isolation; </a:t>
            </a:r>
            <a:endParaRPr sz="1400">
              <a:latin typeface="Arial"/>
              <a:ea typeface="Arial"/>
              <a:cs typeface="Arial"/>
              <a:sym typeface="Arial"/>
            </a:endParaRPr>
          </a:p>
          <a:p>
            <a:pPr indent="-742950" lvl="0" marL="742950" rtl="0" algn="l">
              <a:spcBef>
                <a:spcPts val="0"/>
              </a:spcBef>
              <a:spcAft>
                <a:spcPts val="0"/>
              </a:spcAft>
              <a:buClr>
                <a:schemeClr val="dk1"/>
              </a:buClr>
              <a:buSzPts val="4000"/>
              <a:buAutoNum type="arabicPeriod"/>
            </a:pPr>
            <a:r>
              <a:rPr lang="en-US" sz="4000">
                <a:latin typeface="Nunito"/>
                <a:ea typeface="Nunito"/>
                <a:cs typeface="Nunito"/>
                <a:sym typeface="Nunito"/>
              </a:rPr>
              <a:t>parents who did not attend high school; </a:t>
            </a:r>
            <a:endParaRPr sz="1400">
              <a:latin typeface="Arial"/>
              <a:ea typeface="Arial"/>
              <a:cs typeface="Arial"/>
              <a:sym typeface="Arial"/>
            </a:endParaRPr>
          </a:p>
          <a:p>
            <a:pPr indent="-742950" lvl="0" marL="742950" rtl="0" algn="l">
              <a:spcBef>
                <a:spcPts val="0"/>
              </a:spcBef>
              <a:spcAft>
                <a:spcPts val="0"/>
              </a:spcAft>
              <a:buClr>
                <a:schemeClr val="dk1"/>
              </a:buClr>
              <a:buSzPts val="4000"/>
              <a:buAutoNum type="arabicPeriod"/>
            </a:pPr>
            <a:r>
              <a:rPr lang="en-US" sz="4000">
                <a:latin typeface="Nunito"/>
                <a:ea typeface="Nunito"/>
                <a:cs typeface="Nunito"/>
                <a:sym typeface="Nunito"/>
              </a:rPr>
              <a:t>English as a second language; </a:t>
            </a:r>
            <a:endParaRPr sz="1400">
              <a:latin typeface="Arial"/>
              <a:ea typeface="Arial"/>
              <a:cs typeface="Arial"/>
              <a:sym typeface="Arial"/>
            </a:endParaRPr>
          </a:p>
          <a:p>
            <a:pPr indent="-742950" lvl="0" marL="742950" rtl="0" algn="l">
              <a:spcBef>
                <a:spcPts val="0"/>
              </a:spcBef>
              <a:spcAft>
                <a:spcPts val="0"/>
              </a:spcAft>
              <a:buClr>
                <a:schemeClr val="dk1"/>
              </a:buClr>
              <a:buSzPts val="4000"/>
              <a:buAutoNum type="arabicPeriod"/>
            </a:pPr>
            <a:r>
              <a:rPr lang="en-US" sz="4000">
                <a:latin typeface="Nunito"/>
                <a:ea typeface="Nunito"/>
                <a:cs typeface="Nunito"/>
                <a:sym typeface="Nunito"/>
              </a:rPr>
              <a:t>low self-esteem or negative self-perception; </a:t>
            </a:r>
            <a:endParaRPr sz="1400">
              <a:latin typeface="Arial"/>
              <a:ea typeface="Arial"/>
              <a:cs typeface="Arial"/>
              <a:sym typeface="Arial"/>
            </a:endParaRPr>
          </a:p>
          <a:p>
            <a:pPr indent="-742950" lvl="0" marL="742950" rtl="0" algn="l">
              <a:spcBef>
                <a:spcPts val="0"/>
              </a:spcBef>
              <a:spcAft>
                <a:spcPts val="0"/>
              </a:spcAft>
              <a:buClr>
                <a:schemeClr val="dk1"/>
              </a:buClr>
              <a:buSzPts val="4000"/>
              <a:buAutoNum type="arabicPeriod"/>
            </a:pPr>
            <a:r>
              <a:rPr lang="en-US" sz="4000">
                <a:latin typeface="Nunito"/>
                <a:ea typeface="Nunito"/>
                <a:cs typeface="Nunito"/>
                <a:sym typeface="Nunito"/>
              </a:rPr>
              <a:t>grown up with disadvantages such as poverty, family violence, over-crowded and inadequate housing, or unsupportive parents or caregivers. </a:t>
            </a:r>
            <a:endParaRPr sz="40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620" name="Google Shape;6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2000"/>
              </a:spcBef>
              <a:spcAft>
                <a:spcPts val="0"/>
              </a:spcAft>
              <a:buSzPts val="5600"/>
              <a:buNone/>
            </a:pPr>
            <a:r>
              <a:rPr lang="en-US" sz="4400"/>
              <a:t>Eligibility</a:t>
            </a:r>
            <a:endParaRPr sz="5600"/>
          </a:p>
          <a:p>
            <a:pPr indent="-571500" lvl="0" marL="571500" rtl="0" algn="l">
              <a:lnSpc>
                <a:spcPct val="90000"/>
              </a:lnSpc>
              <a:spcBef>
                <a:spcPts val="2000"/>
              </a:spcBef>
              <a:spcAft>
                <a:spcPts val="0"/>
              </a:spcAft>
              <a:buClr>
                <a:schemeClr val="dk1"/>
              </a:buClr>
              <a:buSzPts val="5600"/>
              <a:buFont typeface="Noto Sans Symbols"/>
              <a:buChar char="⮚"/>
            </a:pPr>
            <a:r>
              <a:rPr lang="en-US" sz="4400"/>
              <a:t>The youth is between the ages of 5 and 20</a:t>
            </a:r>
            <a:endParaRPr sz="5600"/>
          </a:p>
          <a:p>
            <a:pPr indent="-571500" lvl="0" marL="571500" rtl="0" algn="l">
              <a:lnSpc>
                <a:spcPct val="90000"/>
              </a:lnSpc>
              <a:spcBef>
                <a:spcPts val="2000"/>
              </a:spcBef>
              <a:spcAft>
                <a:spcPts val="0"/>
              </a:spcAft>
              <a:buClr>
                <a:schemeClr val="dk1"/>
              </a:buClr>
              <a:buSzPts val="5600"/>
              <a:buFont typeface="Noto Sans Symbols"/>
              <a:buChar char="⮚"/>
            </a:pPr>
            <a:r>
              <a:rPr lang="en-US" sz="4400"/>
              <a:t>The youth’s family resides in the state of Oregon</a:t>
            </a:r>
            <a:endParaRPr sz="5600"/>
          </a:p>
          <a:p>
            <a:pPr indent="-571500" lvl="0" marL="571500" rtl="0" algn="l">
              <a:lnSpc>
                <a:spcPct val="90000"/>
              </a:lnSpc>
              <a:spcBef>
                <a:spcPts val="2000"/>
              </a:spcBef>
              <a:spcAft>
                <a:spcPts val="0"/>
              </a:spcAft>
              <a:buClr>
                <a:schemeClr val="dk1"/>
              </a:buClr>
              <a:buSzPts val="5600"/>
              <a:buFont typeface="Noto Sans Symbols"/>
              <a:buChar char="⮚"/>
            </a:pPr>
            <a:r>
              <a:rPr lang="en-US" sz="4400"/>
              <a:t>The youth is referred by a contracting state or health system agency</a:t>
            </a:r>
            <a:endParaRPr sz="5600"/>
          </a:p>
          <a:p>
            <a:pPr indent="0" lvl="0" marL="0" rtl="0" algn="l">
              <a:lnSpc>
                <a:spcPct val="100000"/>
              </a:lnSpc>
              <a:spcBef>
                <a:spcPts val="0"/>
              </a:spcBef>
              <a:spcAft>
                <a:spcPts val="0"/>
              </a:spcAft>
              <a:buSzPts val="1400"/>
              <a:buNone/>
            </a:pPr>
            <a:r>
              <a:t/>
            </a:r>
            <a:endParaRPr/>
          </a:p>
        </p:txBody>
      </p:sp>
      <p:sp>
        <p:nvSpPr>
          <p:cNvPr id="647" name="Google Shape;6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017f0b9e9d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2000"/>
              </a:spcBef>
              <a:spcAft>
                <a:spcPts val="0"/>
              </a:spcAft>
              <a:buSzPts val="5600"/>
              <a:buNone/>
            </a:pPr>
            <a:r>
              <a:rPr lang="en-US" sz="2300"/>
              <a:t>Ineligible </a:t>
            </a:r>
            <a:r>
              <a:rPr lang="en-US" sz="2300"/>
              <a:t>youth</a:t>
            </a:r>
            <a:endParaRPr sz="3500"/>
          </a:p>
          <a:p>
            <a:pPr indent="-438150" lvl="0" marL="571500" rtl="0" algn="l">
              <a:lnSpc>
                <a:spcPct val="90000"/>
              </a:lnSpc>
              <a:spcBef>
                <a:spcPts val="2000"/>
              </a:spcBef>
              <a:spcAft>
                <a:spcPts val="0"/>
              </a:spcAft>
              <a:buClr>
                <a:schemeClr val="dk1"/>
              </a:buClr>
              <a:buSzPts val="3500"/>
              <a:buFont typeface="Noto Sans Symbols"/>
              <a:buChar char="⮚"/>
            </a:pPr>
            <a:r>
              <a:rPr lang="en-US" sz="2300"/>
              <a:t>Private families </a:t>
            </a:r>
            <a:endParaRPr sz="3500"/>
          </a:p>
          <a:p>
            <a:pPr indent="-438150" lvl="0" marL="571500" rtl="0" algn="l">
              <a:lnSpc>
                <a:spcPct val="90000"/>
              </a:lnSpc>
              <a:spcBef>
                <a:spcPts val="2000"/>
              </a:spcBef>
              <a:spcAft>
                <a:spcPts val="0"/>
              </a:spcAft>
              <a:buClr>
                <a:schemeClr val="dk1"/>
              </a:buClr>
              <a:buSzPts val="3500"/>
              <a:buFont typeface="Noto Sans Symbols"/>
              <a:buChar char="⮚"/>
            </a:pPr>
            <a:r>
              <a:rPr lang="en-US" sz="2300"/>
              <a:t>youth</a:t>
            </a:r>
            <a:r>
              <a:rPr lang="en-US" sz="2300"/>
              <a:t> who are adjudicated as sex offenders or arsonists</a:t>
            </a:r>
            <a:endParaRPr sz="3500"/>
          </a:p>
          <a:p>
            <a:pPr indent="-438150" lvl="0" marL="571500" rtl="0" algn="l">
              <a:lnSpc>
                <a:spcPct val="90000"/>
              </a:lnSpc>
              <a:spcBef>
                <a:spcPts val="2000"/>
              </a:spcBef>
              <a:spcAft>
                <a:spcPts val="0"/>
              </a:spcAft>
              <a:buClr>
                <a:schemeClr val="dk1"/>
              </a:buClr>
              <a:buSzPts val="3500"/>
              <a:buFont typeface="Noto Sans Symbols"/>
              <a:buChar char="⮚"/>
            </a:pPr>
            <a:r>
              <a:rPr lang="en-US" sz="2300"/>
              <a:t>youth</a:t>
            </a:r>
            <a:r>
              <a:rPr lang="en-US" sz="2300"/>
              <a:t> who do not meet criteria for contracted services</a:t>
            </a:r>
            <a:endParaRPr sz="3500"/>
          </a:p>
          <a:p>
            <a:pPr indent="0" lvl="0" marL="0" rtl="0" algn="l">
              <a:lnSpc>
                <a:spcPct val="100000"/>
              </a:lnSpc>
              <a:spcBef>
                <a:spcPts val="0"/>
              </a:spcBef>
              <a:spcAft>
                <a:spcPts val="0"/>
              </a:spcAft>
              <a:buSzPts val="1400"/>
              <a:buNone/>
            </a:pPr>
            <a:r>
              <a:t/>
            </a:r>
            <a:endParaRPr sz="300"/>
          </a:p>
        </p:txBody>
      </p:sp>
      <p:sp>
        <p:nvSpPr>
          <p:cNvPr id="657" name="Google Shape;657;g1017f0b9e9d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800"/>
          </a:p>
        </p:txBody>
      </p:sp>
      <p:sp>
        <p:nvSpPr>
          <p:cNvPr id="485" name="Google Shape;4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fa7705f12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2000"/>
              </a:spcBef>
              <a:spcAft>
                <a:spcPts val="0"/>
              </a:spcAft>
              <a:buSzPts val="5600"/>
              <a:buNone/>
            </a:pPr>
            <a:r>
              <a:rPr lang="en-US" sz="4400"/>
              <a:t>Ineligible </a:t>
            </a:r>
            <a:r>
              <a:rPr lang="en-US" sz="4400"/>
              <a:t>youth</a:t>
            </a:r>
            <a:endParaRPr sz="5600"/>
          </a:p>
          <a:p>
            <a:pPr indent="-571500" lvl="0" marL="571500" rtl="0" algn="l">
              <a:lnSpc>
                <a:spcPct val="90000"/>
              </a:lnSpc>
              <a:spcBef>
                <a:spcPts val="2000"/>
              </a:spcBef>
              <a:spcAft>
                <a:spcPts val="0"/>
              </a:spcAft>
              <a:buClr>
                <a:schemeClr val="dk1"/>
              </a:buClr>
              <a:buSzPts val="5600"/>
              <a:buFont typeface="Noto Sans Symbols"/>
              <a:buChar char="⮚"/>
            </a:pPr>
            <a:r>
              <a:rPr lang="en-US" sz="4400"/>
              <a:t>Private families </a:t>
            </a:r>
            <a:endParaRPr sz="5600"/>
          </a:p>
          <a:p>
            <a:pPr indent="-571500" lvl="0" marL="571500" rtl="0" algn="l">
              <a:lnSpc>
                <a:spcPct val="90000"/>
              </a:lnSpc>
              <a:spcBef>
                <a:spcPts val="2000"/>
              </a:spcBef>
              <a:spcAft>
                <a:spcPts val="0"/>
              </a:spcAft>
              <a:buClr>
                <a:schemeClr val="dk1"/>
              </a:buClr>
              <a:buSzPts val="5600"/>
              <a:buFont typeface="Noto Sans Symbols"/>
              <a:buChar char="⮚"/>
            </a:pPr>
            <a:r>
              <a:rPr lang="en-US" sz="4400"/>
              <a:t>youth</a:t>
            </a:r>
            <a:r>
              <a:rPr lang="en-US" sz="4400"/>
              <a:t> who are adjudicated as sex offenders or arsonists</a:t>
            </a:r>
            <a:endParaRPr sz="5600"/>
          </a:p>
          <a:p>
            <a:pPr indent="-571500" lvl="0" marL="571500" rtl="0" algn="l">
              <a:lnSpc>
                <a:spcPct val="90000"/>
              </a:lnSpc>
              <a:spcBef>
                <a:spcPts val="2000"/>
              </a:spcBef>
              <a:spcAft>
                <a:spcPts val="0"/>
              </a:spcAft>
              <a:buClr>
                <a:schemeClr val="dk1"/>
              </a:buClr>
              <a:buSzPts val="5600"/>
              <a:buFont typeface="Noto Sans Symbols"/>
              <a:buChar char="⮚"/>
            </a:pPr>
            <a:r>
              <a:rPr lang="en-US" sz="4400"/>
              <a:t>youth</a:t>
            </a:r>
            <a:r>
              <a:rPr lang="en-US" sz="4400"/>
              <a:t> who do not meet criteria for contracted services</a:t>
            </a:r>
            <a:endParaRPr sz="5600"/>
          </a:p>
          <a:p>
            <a:pPr indent="0" lvl="0" marL="0" rtl="0" algn="l">
              <a:lnSpc>
                <a:spcPct val="90000"/>
              </a:lnSpc>
              <a:spcBef>
                <a:spcPts val="2000"/>
              </a:spcBef>
              <a:spcAft>
                <a:spcPts val="0"/>
              </a:spcAft>
              <a:buSzPts val="5600"/>
              <a:buNone/>
            </a:pPr>
            <a:r>
              <a:rPr lang="en-US" sz="4400"/>
              <a:t>Need Criteria</a:t>
            </a:r>
            <a:endParaRPr sz="5600"/>
          </a:p>
          <a:p>
            <a:pPr indent="-571500" lvl="0" marL="571500" rtl="0" algn="l">
              <a:lnSpc>
                <a:spcPct val="90000"/>
              </a:lnSpc>
              <a:spcBef>
                <a:spcPts val="2000"/>
              </a:spcBef>
              <a:spcAft>
                <a:spcPts val="0"/>
              </a:spcAft>
              <a:buClr>
                <a:schemeClr val="dk1"/>
              </a:buClr>
              <a:buSzPts val="5600"/>
              <a:buFont typeface="Noto Sans Symbols"/>
              <a:buChar char="⮚"/>
            </a:pPr>
            <a:r>
              <a:rPr lang="en-US" sz="4400"/>
              <a:t>At risk of abuse, neglect, or exploitation.</a:t>
            </a:r>
            <a:endParaRPr sz="5600"/>
          </a:p>
          <a:p>
            <a:pPr indent="-571500" lvl="0" marL="571500" rtl="0" algn="l">
              <a:lnSpc>
                <a:spcPct val="90000"/>
              </a:lnSpc>
              <a:spcBef>
                <a:spcPts val="2000"/>
              </a:spcBef>
              <a:spcAft>
                <a:spcPts val="0"/>
              </a:spcAft>
              <a:buClr>
                <a:schemeClr val="dk1"/>
              </a:buClr>
              <a:buSzPts val="5600"/>
              <a:buFont typeface="Noto Sans Symbols"/>
              <a:buChar char="⮚"/>
            </a:pPr>
            <a:r>
              <a:rPr lang="en-US" sz="4400"/>
              <a:t>The </a:t>
            </a:r>
            <a:r>
              <a:rPr lang="en-US" sz="4400"/>
              <a:t>youth</a:t>
            </a:r>
            <a:r>
              <a:rPr lang="en-US" sz="4400"/>
              <a:t> has a medical or psychiatric special need, including </a:t>
            </a:r>
            <a:r>
              <a:rPr lang="en-US" sz="4400"/>
              <a:t>youth</a:t>
            </a:r>
            <a:r>
              <a:rPr lang="en-US" sz="4400"/>
              <a:t> with exceptional needs, which cannot be met without provision of services, verified by a legally qualified professional.</a:t>
            </a:r>
            <a:endParaRPr sz="5600"/>
          </a:p>
          <a:p>
            <a:pPr indent="0" lvl="0" marL="0" rtl="0" algn="l">
              <a:lnSpc>
                <a:spcPct val="90000"/>
              </a:lnSpc>
              <a:spcBef>
                <a:spcPts val="2000"/>
              </a:spcBef>
              <a:spcAft>
                <a:spcPts val="0"/>
              </a:spcAft>
              <a:buSzPts val="5600"/>
              <a:buNone/>
            </a:pPr>
            <a:r>
              <a:t/>
            </a:r>
            <a:endParaRPr sz="4400"/>
          </a:p>
          <a:p>
            <a:pPr indent="0" lvl="0" marL="0" rtl="0" algn="l">
              <a:lnSpc>
                <a:spcPct val="90000"/>
              </a:lnSpc>
              <a:spcBef>
                <a:spcPts val="2000"/>
              </a:spcBef>
              <a:spcAft>
                <a:spcPts val="0"/>
              </a:spcAft>
              <a:buSzPts val="5600"/>
              <a:buNone/>
            </a:pPr>
            <a:r>
              <a:t/>
            </a:r>
            <a:endParaRPr sz="4400"/>
          </a:p>
          <a:p>
            <a:pPr indent="0" lvl="0" marL="0" rtl="0" algn="l">
              <a:lnSpc>
                <a:spcPct val="100000"/>
              </a:lnSpc>
              <a:spcBef>
                <a:spcPts val="0"/>
              </a:spcBef>
              <a:spcAft>
                <a:spcPts val="0"/>
              </a:spcAft>
              <a:buSzPts val="1400"/>
              <a:buNone/>
            </a:pPr>
            <a:r>
              <a:t/>
            </a:r>
            <a:endParaRPr/>
          </a:p>
        </p:txBody>
      </p:sp>
      <p:sp>
        <p:nvSpPr>
          <p:cNvPr id="667" name="Google Shape;667;gfa7705f12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2000"/>
              </a:spcBef>
              <a:spcAft>
                <a:spcPts val="0"/>
              </a:spcAft>
              <a:buClr>
                <a:srgbClr val="273237"/>
              </a:buClr>
              <a:buSzPts val="5600"/>
              <a:buFont typeface="Arial"/>
              <a:buNone/>
            </a:pPr>
            <a:r>
              <a:rPr lang="en-US" sz="1800"/>
              <a:t>The following information is necessary for placement:</a:t>
            </a:r>
            <a:endParaRPr sz="3400"/>
          </a:p>
          <a:p>
            <a:pPr indent="0" lvl="0" marL="0" rtl="0" algn="l">
              <a:lnSpc>
                <a:spcPct val="90000"/>
              </a:lnSpc>
              <a:spcBef>
                <a:spcPts val="2000"/>
              </a:spcBef>
              <a:spcAft>
                <a:spcPts val="0"/>
              </a:spcAft>
              <a:buClr>
                <a:srgbClr val="273237"/>
              </a:buClr>
              <a:buSzPts val="5600"/>
              <a:buFont typeface="Arial"/>
              <a:buNone/>
            </a:pPr>
            <a:r>
              <a:rPr lang="en-US" sz="1800"/>
              <a:t>1. The name and date of birth of the youth in care, and the reason for placement.</a:t>
            </a:r>
            <a:endParaRPr sz="3400"/>
          </a:p>
          <a:p>
            <a:pPr indent="0" lvl="0" marL="0" rtl="0" algn="l">
              <a:lnSpc>
                <a:spcPct val="90000"/>
              </a:lnSpc>
              <a:spcBef>
                <a:spcPts val="2000"/>
              </a:spcBef>
              <a:spcAft>
                <a:spcPts val="0"/>
              </a:spcAft>
              <a:buClr>
                <a:srgbClr val="273237"/>
              </a:buClr>
              <a:buSzPts val="5600"/>
              <a:buFont typeface="Arial"/>
              <a:buNone/>
            </a:pPr>
            <a:r>
              <a:rPr lang="en-US" sz="1800"/>
              <a:t>2. The name of the assigned worker and a telephone number to contact the foster</a:t>
            </a:r>
            <a:endParaRPr sz="3400"/>
          </a:p>
          <a:p>
            <a:pPr indent="0" lvl="0" marL="0" rtl="0" algn="l">
              <a:lnSpc>
                <a:spcPct val="90000"/>
              </a:lnSpc>
              <a:spcBef>
                <a:spcPts val="2000"/>
              </a:spcBef>
              <a:spcAft>
                <a:spcPts val="0"/>
              </a:spcAft>
              <a:buClr>
                <a:srgbClr val="273237"/>
              </a:buClr>
              <a:buSzPts val="5600"/>
              <a:buFont typeface="Arial"/>
              <a:buNone/>
            </a:pPr>
            <a:r>
              <a:rPr lang="en-US" sz="1800"/>
              <a:t>care agency.</a:t>
            </a:r>
            <a:endParaRPr sz="3400"/>
          </a:p>
          <a:p>
            <a:pPr indent="0" lvl="0" marL="0" rtl="0" algn="l">
              <a:lnSpc>
                <a:spcPct val="90000"/>
              </a:lnSpc>
              <a:spcBef>
                <a:spcPts val="2000"/>
              </a:spcBef>
              <a:spcAft>
                <a:spcPts val="0"/>
              </a:spcAft>
              <a:buClr>
                <a:srgbClr val="273237"/>
              </a:buClr>
              <a:buSzPts val="5600"/>
              <a:buFont typeface="Arial"/>
              <a:buNone/>
            </a:pPr>
            <a:r>
              <a:rPr lang="en-US" sz="1800"/>
              <a:t>3. Information about the health, behavioral characteristics, and needs of the youth.</a:t>
            </a:r>
            <a:endParaRPr sz="3400"/>
          </a:p>
          <a:p>
            <a:pPr indent="0" lvl="0" marL="0" rtl="0" algn="l">
              <a:lnSpc>
                <a:spcPct val="90000"/>
              </a:lnSpc>
              <a:spcBef>
                <a:spcPts val="2000"/>
              </a:spcBef>
              <a:spcAft>
                <a:spcPts val="0"/>
              </a:spcAft>
              <a:buClr>
                <a:srgbClr val="273237"/>
              </a:buClr>
              <a:buSzPts val="5600"/>
              <a:buFont typeface="Arial"/>
              <a:buNone/>
            </a:pPr>
            <a:r>
              <a:rPr lang="en-US" sz="1800"/>
              <a:t>4. Authorization and clear written instructions for obtaining medical, dental, and other professional care, and authorization for emergency medical care. </a:t>
            </a:r>
            <a:endParaRPr sz="3400"/>
          </a:p>
          <a:p>
            <a:pPr indent="0" lvl="0" marL="0" rtl="0" algn="l">
              <a:lnSpc>
                <a:spcPct val="90000"/>
              </a:lnSpc>
              <a:spcBef>
                <a:spcPts val="2000"/>
              </a:spcBef>
              <a:spcAft>
                <a:spcPts val="0"/>
              </a:spcAft>
              <a:buClr>
                <a:srgbClr val="273237"/>
              </a:buClr>
              <a:buSzPts val="5600"/>
              <a:buFont typeface="Arial"/>
              <a:buNone/>
            </a:pPr>
            <a:r>
              <a:rPr lang="en-US" sz="1800"/>
              <a:t>5. youth must be referred to YUI from a contracting agency.</a:t>
            </a:r>
            <a:endParaRPr sz="3400"/>
          </a:p>
          <a:p>
            <a:pPr indent="0" lvl="0" marL="0" rtl="0" algn="l">
              <a:lnSpc>
                <a:spcPct val="90000"/>
              </a:lnSpc>
              <a:spcBef>
                <a:spcPts val="2000"/>
              </a:spcBef>
              <a:spcAft>
                <a:spcPts val="0"/>
              </a:spcAft>
              <a:buClr>
                <a:srgbClr val="273237"/>
              </a:buClr>
              <a:buSzPts val="5600"/>
              <a:buFont typeface="Arial"/>
              <a:buNone/>
            </a:pPr>
            <a:r>
              <a:rPr lang="en-US" sz="1800"/>
              <a:t>Once licensed capacity is reached, youth will be placed on a waiting list in accordance with the above priorities.</a:t>
            </a:r>
            <a:endParaRPr sz="3400"/>
          </a:p>
          <a:p>
            <a:pPr indent="0" lvl="0" marL="0" rtl="0" algn="l">
              <a:lnSpc>
                <a:spcPct val="100000"/>
              </a:lnSpc>
              <a:spcBef>
                <a:spcPts val="0"/>
              </a:spcBef>
              <a:spcAft>
                <a:spcPts val="0"/>
              </a:spcAft>
              <a:buSzPts val="1400"/>
              <a:buNone/>
            </a:pPr>
            <a:r>
              <a:t/>
            </a:r>
            <a:endParaRPr sz="2100"/>
          </a:p>
        </p:txBody>
      </p:sp>
      <p:sp>
        <p:nvSpPr>
          <p:cNvPr id="676" name="Google Shape;6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fa841f2266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fa841f2266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73237"/>
              </a:buClr>
              <a:buSzPts val="5400"/>
              <a:buFont typeface="Arial"/>
              <a:buNone/>
            </a:pPr>
            <a:r>
              <a:rPr b="1" lang="en-US" sz="4200">
                <a:latin typeface="Overlock"/>
                <a:ea typeface="Overlock"/>
                <a:cs typeface="Overlock"/>
                <a:sym typeface="Overlock"/>
              </a:rPr>
              <a:t>Termination Procedure</a:t>
            </a:r>
            <a:endParaRPr sz="4200">
              <a:latin typeface="Overlock"/>
              <a:ea typeface="Overlock"/>
              <a:cs typeface="Overlock"/>
              <a:sym typeface="Overlock"/>
            </a:endParaRPr>
          </a:p>
          <a:p>
            <a:pPr indent="0" lvl="0" marL="0" rtl="0" algn="l">
              <a:lnSpc>
                <a:spcPct val="90000"/>
              </a:lnSpc>
              <a:spcBef>
                <a:spcPts val="800"/>
              </a:spcBef>
              <a:spcAft>
                <a:spcPts val="0"/>
              </a:spcAft>
              <a:buClr>
                <a:srgbClr val="273237"/>
              </a:buClr>
              <a:buSzPts val="5400"/>
              <a:buFont typeface="Arial"/>
              <a:buNone/>
            </a:pPr>
            <a:r>
              <a:rPr lang="en-US" sz="1400">
                <a:latin typeface="Nunito"/>
                <a:ea typeface="Nunito"/>
                <a:cs typeface="Nunito"/>
                <a:sym typeface="Nunito"/>
              </a:rPr>
              <a:t>Legal Guardians will be notified in writing of reasons for termination of services. </a:t>
            </a:r>
            <a:endParaRPr sz="3600"/>
          </a:p>
          <a:p>
            <a:pPr indent="0" lvl="0" marL="0" rtl="0" algn="l">
              <a:lnSpc>
                <a:spcPct val="90000"/>
              </a:lnSpc>
              <a:spcBef>
                <a:spcPts val="800"/>
              </a:spcBef>
              <a:spcAft>
                <a:spcPts val="0"/>
              </a:spcAft>
              <a:buClr>
                <a:srgbClr val="273237"/>
              </a:buClr>
              <a:buSzPts val="5400"/>
              <a:buFont typeface="Arial"/>
              <a:buNone/>
            </a:pPr>
            <a:r>
              <a:t/>
            </a:r>
            <a:endParaRPr sz="1400">
              <a:latin typeface="Nunito"/>
              <a:ea typeface="Nunito"/>
              <a:cs typeface="Nunito"/>
              <a:sym typeface="Nunito"/>
            </a:endParaRPr>
          </a:p>
          <a:p>
            <a:pPr indent="0" lvl="0" marL="0" rtl="0" algn="l">
              <a:lnSpc>
                <a:spcPct val="90000"/>
              </a:lnSpc>
              <a:spcBef>
                <a:spcPts val="800"/>
              </a:spcBef>
              <a:spcAft>
                <a:spcPts val="0"/>
              </a:spcAft>
              <a:buClr>
                <a:srgbClr val="273237"/>
              </a:buClr>
              <a:buSzPts val="5400"/>
              <a:buFont typeface="Arial"/>
              <a:buNone/>
            </a:pPr>
            <a:r>
              <a:rPr lang="en-US" sz="1400">
                <a:latin typeface="Nunito"/>
                <a:ea typeface="Nunito"/>
                <a:cs typeface="Nunito"/>
                <a:sym typeface="Nunito"/>
              </a:rPr>
              <a:t>However, violation of #3 and #6 is cause for immediate suspension and termination from the program per board or designee direction.</a:t>
            </a:r>
            <a:endParaRPr sz="1400"/>
          </a:p>
          <a:p>
            <a:pPr indent="0" lvl="0" marL="0" rtl="0" algn="l">
              <a:lnSpc>
                <a:spcPct val="90000"/>
              </a:lnSpc>
              <a:spcBef>
                <a:spcPts val="2800"/>
              </a:spcBef>
              <a:spcAft>
                <a:spcPts val="0"/>
              </a:spcAft>
              <a:buClr>
                <a:srgbClr val="273237"/>
              </a:buClr>
              <a:buSzPts val="5400"/>
              <a:buFont typeface="Arial"/>
              <a:buNone/>
            </a:pPr>
            <a:br>
              <a:rPr lang="en-US" sz="3600"/>
            </a:br>
            <a:endParaRPr sz="600"/>
          </a:p>
        </p:txBody>
      </p:sp>
      <p:sp>
        <p:nvSpPr>
          <p:cNvPr id="684" name="Google Shape;684;gfa841f2266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fa841f2266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fa841f2266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2000"/>
              </a:spcBef>
              <a:spcAft>
                <a:spcPts val="0"/>
              </a:spcAft>
              <a:buClr>
                <a:srgbClr val="273237"/>
              </a:buClr>
              <a:buSzPts val="5600"/>
              <a:buFont typeface="Arial"/>
              <a:buNone/>
            </a:pPr>
            <a:r>
              <a:rPr lang="en-US" sz="1200"/>
              <a:t>The following procedures and information are also included on the reverse of the Notice of Action form which is sent to the Legal Guardian upon initial certification, denial of, change of, or termination of services.</a:t>
            </a:r>
            <a:endParaRPr sz="4000"/>
          </a:p>
          <a:p>
            <a:pPr indent="0" lvl="0" marL="0" rtl="0" algn="l">
              <a:lnSpc>
                <a:spcPct val="90000"/>
              </a:lnSpc>
              <a:spcBef>
                <a:spcPts val="2000"/>
              </a:spcBef>
              <a:spcAft>
                <a:spcPts val="0"/>
              </a:spcAft>
              <a:buClr>
                <a:srgbClr val="273237"/>
              </a:buClr>
              <a:buSzPts val="5600"/>
              <a:buFont typeface="Arial"/>
              <a:buNone/>
            </a:pPr>
            <a:r>
              <a:rPr lang="en-US" sz="1200"/>
              <a:t>To appeal an action proposed on the Notice of Action Form, the parent or Legal Guardian must file a written request for a hearing, including a request for an interpreter if necessary, during said hearing, within fourteen (14) calendar days of receipt of the Notice of Action. The first appeal is to be filed with the agency from which youth receives services. That appeal request is to be delivered to the address on the front of this handbook or in the back of the Notice of Action. Hearing on this appeal will be conducted by persons who are least one level above the person who made the contested decision.</a:t>
            </a:r>
            <a:endParaRPr sz="4000"/>
          </a:p>
          <a:p>
            <a:pPr indent="0" lvl="0" marL="0" rtl="0" algn="l">
              <a:lnSpc>
                <a:spcPct val="90000"/>
              </a:lnSpc>
              <a:spcBef>
                <a:spcPts val="2000"/>
              </a:spcBef>
              <a:spcAft>
                <a:spcPts val="0"/>
              </a:spcAft>
              <a:buClr>
                <a:srgbClr val="273237"/>
              </a:buClr>
              <a:buSzPts val="5600"/>
              <a:buFont typeface="Arial"/>
              <a:buNone/>
            </a:pPr>
            <a:r>
              <a:rPr lang="en-US" sz="1200"/>
              <a:t>During the above noted hearing, the youth may speak for her/himself or may be represented by a friend, attorney, or other spokesperson. As noted in the preceding paragraph, an interpreter will be made available, if needed. A representative of the Agency will be present to explain the agency’s reason for the action indicated on the Notice of Action. Following the hearing, the youth/legal guardian will receive a written decision from the Agency, together with an explanation of the following process for the next level of appeal.</a:t>
            </a:r>
            <a:endParaRPr sz="4000"/>
          </a:p>
          <a:p>
            <a:pPr indent="0" lvl="0" marL="0" rtl="0" algn="l">
              <a:lnSpc>
                <a:spcPct val="90000"/>
              </a:lnSpc>
              <a:spcBef>
                <a:spcPts val="2000"/>
              </a:spcBef>
              <a:spcAft>
                <a:spcPts val="0"/>
              </a:spcAft>
              <a:buClr>
                <a:srgbClr val="273237"/>
              </a:buClr>
              <a:buSzPts val="5600"/>
              <a:buFont typeface="Arial"/>
              <a:buNone/>
            </a:pPr>
            <a:r>
              <a:rPr lang="en-US" sz="1200"/>
              <a:t>If dissatisfied with the decision reached by the Agency, the youth/legal guardian may then file a written appeal to the State Department of Human Services-Foster Care Licensing Division. This appeal must be made within fourteen (14) calendar days of the receipt of the decision reached by the agency. To ensure that the Agency will not take the intended action on the date specified, the youth/legal guardian should advise the Agency of the intent to appeal to the State. With the written appeal to DHS, send a copy of the agency’s Notice of Action and a copy of the decision rendered by DHS. </a:t>
            </a:r>
            <a:endParaRPr sz="4000"/>
          </a:p>
          <a:p>
            <a:pPr indent="0" lvl="0" marL="0" rtl="0" algn="l">
              <a:lnSpc>
                <a:spcPct val="90000"/>
              </a:lnSpc>
              <a:spcBef>
                <a:spcPts val="2000"/>
              </a:spcBef>
              <a:spcAft>
                <a:spcPts val="0"/>
              </a:spcAft>
              <a:buNone/>
            </a:pPr>
            <a:r>
              <a:rPr lang="en-US" sz="1200"/>
              <a:t>Upon receipt of the appeal, the DHS will review the information submitted and render a final decision within thirty (30) calendar days. This decision will be mailed directly to the youth/legal guardian and a copy will be sent to the Agency.</a:t>
            </a:r>
            <a:endParaRPr/>
          </a:p>
          <a:p>
            <a:pPr indent="0" lvl="0" marL="0" rtl="0" algn="l">
              <a:spcBef>
                <a:spcPts val="0"/>
              </a:spcBef>
              <a:spcAft>
                <a:spcPts val="0"/>
              </a:spcAft>
              <a:buNone/>
            </a:pPr>
            <a:r>
              <a:t/>
            </a:r>
            <a:endParaRPr sz="9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US" sz="900">
                <a:latin typeface="Nunito"/>
                <a:ea typeface="Nunito"/>
                <a:cs typeface="Nunito"/>
                <a:sym typeface="Nunito"/>
              </a:rPr>
              <a:t>The appeals procedures set forth above are also set forth on the reverse of the Notice of Action Form.</a:t>
            </a:r>
            <a:endParaRPr sz="900">
              <a:latin typeface="Arial"/>
              <a:ea typeface="Arial"/>
              <a:cs typeface="Arial"/>
              <a:sym typeface="Arial"/>
            </a:endParaRPr>
          </a:p>
          <a:p>
            <a:pPr indent="0" lvl="0" marL="0" rtl="0" algn="l">
              <a:spcBef>
                <a:spcPts val="800"/>
              </a:spcBef>
              <a:spcAft>
                <a:spcPts val="0"/>
              </a:spcAft>
              <a:buClr>
                <a:schemeClr val="dk1"/>
              </a:buClr>
              <a:buSzPts val="1100"/>
              <a:buFont typeface="Arial"/>
              <a:buNone/>
            </a:pPr>
            <a:r>
              <a:rPr lang="en-US" sz="900">
                <a:latin typeface="Nunito"/>
                <a:ea typeface="Nunito"/>
                <a:cs typeface="Nunito"/>
                <a:sym typeface="Nunito"/>
              </a:rPr>
              <a:t>Certified families will be maintained in the program if they meet the need and eligibility requirements. </a:t>
            </a:r>
            <a:endParaRPr sz="100">
              <a:latin typeface="Arial"/>
              <a:ea typeface="Arial"/>
              <a:cs typeface="Arial"/>
              <a:sym typeface="Arial"/>
            </a:endParaRPr>
          </a:p>
          <a:p>
            <a:pPr indent="0" lvl="0" marL="0" rtl="0" algn="l">
              <a:spcBef>
                <a:spcPts val="800"/>
              </a:spcBef>
              <a:spcAft>
                <a:spcPts val="0"/>
              </a:spcAft>
              <a:buClr>
                <a:schemeClr val="dk1"/>
              </a:buClr>
              <a:buSzPts val="1100"/>
              <a:buFont typeface="Arial"/>
              <a:buNone/>
            </a:pPr>
            <a:r>
              <a:rPr lang="en-US" sz="900">
                <a:latin typeface="Nunito"/>
                <a:ea typeface="Nunito"/>
                <a:cs typeface="Nunito"/>
                <a:sym typeface="Nunito"/>
              </a:rPr>
              <a:t>If a family is moved between subsidized programs, the administration will take every effort to make a smooth transition. A Notice of Action will accompany any changes.</a:t>
            </a:r>
            <a:endParaRPr sz="900">
              <a:latin typeface="Arial"/>
              <a:ea typeface="Arial"/>
              <a:cs typeface="Arial"/>
              <a:sym typeface="Arial"/>
            </a:endParaRPr>
          </a:p>
          <a:p>
            <a:pPr indent="0" lvl="0" marL="0" rtl="0" algn="l">
              <a:spcBef>
                <a:spcPts val="800"/>
              </a:spcBef>
              <a:spcAft>
                <a:spcPts val="0"/>
              </a:spcAft>
              <a:buClr>
                <a:schemeClr val="dk1"/>
              </a:buClr>
              <a:buSzPts val="1100"/>
              <a:buFont typeface="Arial"/>
              <a:buNone/>
            </a:pPr>
            <a:br>
              <a:rPr lang="en-US" sz="100">
                <a:latin typeface="Arial"/>
                <a:ea typeface="Arial"/>
                <a:cs typeface="Arial"/>
                <a:sym typeface="Arial"/>
              </a:rPr>
            </a:br>
            <a:endParaRPr sz="900"/>
          </a:p>
        </p:txBody>
      </p:sp>
      <p:sp>
        <p:nvSpPr>
          <p:cNvPr id="695" name="Google Shape;695;gfa841f2266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8" name="Google Shape;7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7" name="Google Shape;71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6661ac56e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6661ac56e0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g26661ac56e0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700">
                <a:solidFill>
                  <a:srgbClr val="FDAB01"/>
                </a:solidFill>
                <a:latin typeface="Overlock"/>
                <a:ea typeface="Overlock"/>
                <a:cs typeface="Overlock"/>
                <a:sym typeface="Overlock"/>
              </a:rPr>
              <a:t>Intro to Foster Care</a:t>
            </a:r>
            <a:br>
              <a:rPr lang="en-US" sz="2700">
                <a:latin typeface="Arial"/>
                <a:ea typeface="Arial"/>
                <a:cs typeface="Arial"/>
                <a:sym typeface="Arial"/>
              </a:rPr>
            </a:br>
            <a:r>
              <a:rPr lang="en-US" sz="6300">
                <a:solidFill>
                  <a:srgbClr val="FDAB01"/>
                </a:solidFill>
                <a:latin typeface="Overlock"/>
                <a:ea typeface="Overlock"/>
                <a:cs typeface="Overlock"/>
                <a:sym typeface="Overlock"/>
              </a:rPr>
              <a:t>Video: Removed</a:t>
            </a:r>
            <a:endParaRPr sz="100">
              <a:latin typeface="Arial"/>
              <a:ea typeface="Arial"/>
              <a:cs typeface="Arial"/>
              <a:sym typeface="Arial"/>
            </a:endParaRPr>
          </a:p>
          <a:p>
            <a:pPr indent="0" lvl="0" marL="0" rtl="0" algn="l">
              <a:spcBef>
                <a:spcPts val="0"/>
              </a:spcBef>
              <a:spcAft>
                <a:spcPts val="0"/>
              </a:spcAft>
              <a:buClr>
                <a:schemeClr val="dk1"/>
              </a:buClr>
              <a:buFont typeface="Arial"/>
              <a:buNone/>
            </a:pPr>
            <a:r>
              <a:rPr b="1" lang="en-US" sz="1800" u="sng">
                <a:solidFill>
                  <a:srgbClr val="1155CC"/>
                </a:solidFill>
                <a:latin typeface="Nunito"/>
                <a:ea typeface="Nunito"/>
                <a:cs typeface="Nunito"/>
                <a:sym typeface="Nunito"/>
                <a:hlinkClick r:id="rId2">
                  <a:extLst>
                    <a:ext uri="{A12FA001-AC4F-418D-AE19-62706E023703}">
                      <ahyp:hlinkClr val="tx"/>
                    </a:ext>
                  </a:extLst>
                </a:hlinkClick>
              </a:rPr>
              <a:t>https://www.fosterclub.com/foster-parent-training/course/introduction-foster-care</a:t>
            </a:r>
            <a:endParaRPr sz="18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100">
              <a:latin typeface="Arial"/>
              <a:ea typeface="Arial"/>
              <a:cs typeface="Arial"/>
              <a:sym typeface="Arial"/>
            </a:endParaRPr>
          </a:p>
          <a:p>
            <a:pPr indent="0" lvl="0" marL="0" rtl="0" algn="l">
              <a:lnSpc>
                <a:spcPct val="100000"/>
              </a:lnSpc>
              <a:spcBef>
                <a:spcPts val="0"/>
              </a:spcBef>
              <a:spcAft>
                <a:spcPts val="0"/>
              </a:spcAft>
              <a:buSzPts val="1400"/>
              <a:buNone/>
            </a:pPr>
            <a:r>
              <a:t/>
            </a:r>
            <a:endParaRPr sz="100"/>
          </a:p>
        </p:txBody>
      </p:sp>
      <p:sp>
        <p:nvSpPr>
          <p:cNvPr id="731" name="Google Shape;73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fc4cc24350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fc4cc24350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500">
                <a:solidFill>
                  <a:srgbClr val="273237"/>
                </a:solidFill>
              </a:rPr>
              <a:t>Talking points and discussion with proctor parents: </a:t>
            </a:r>
            <a:endParaRPr sz="1500">
              <a:solidFill>
                <a:srgbClr val="273237"/>
              </a:solidFill>
            </a:endParaRPr>
          </a:p>
          <a:p>
            <a:pPr indent="0" lvl="0" marL="0" rtl="0" algn="l">
              <a:spcBef>
                <a:spcPts val="0"/>
              </a:spcBef>
              <a:spcAft>
                <a:spcPts val="0"/>
              </a:spcAft>
              <a:buNone/>
            </a:pPr>
            <a:r>
              <a:t/>
            </a:r>
            <a:endParaRPr sz="1500">
              <a:solidFill>
                <a:srgbClr val="273237"/>
              </a:solidFill>
            </a:endParaRPr>
          </a:p>
          <a:p>
            <a:pPr indent="0" lvl="0" marL="0" rtl="0" algn="l">
              <a:lnSpc>
                <a:spcPct val="70000"/>
              </a:lnSpc>
              <a:spcBef>
                <a:spcPts val="2000"/>
              </a:spcBef>
              <a:spcAft>
                <a:spcPts val="0"/>
              </a:spcAft>
              <a:buClr>
                <a:schemeClr val="dk1"/>
              </a:buClr>
              <a:buSzPts val="5400"/>
              <a:buFont typeface="Arial"/>
              <a:buNone/>
            </a:pPr>
            <a:r>
              <a:rPr lang="en-US" sz="2070">
                <a:solidFill>
                  <a:srgbClr val="273237"/>
                </a:solidFill>
              </a:rPr>
              <a:t>youth in foster care often struggle with the following issues:</a:t>
            </a:r>
            <a:endParaRPr sz="1190">
              <a:solidFill>
                <a:srgbClr val="273237"/>
              </a:solidFill>
            </a:endParaRPr>
          </a:p>
          <a:p>
            <a:pPr indent="0" lvl="3" marL="0" rtl="0" algn="l">
              <a:spcBef>
                <a:spcPts val="2000"/>
              </a:spcBef>
              <a:spcAft>
                <a:spcPts val="0"/>
              </a:spcAft>
              <a:buClr>
                <a:schemeClr val="dk1"/>
              </a:buClr>
              <a:buSzPts val="3600"/>
              <a:buFont typeface="Arial"/>
              <a:buNone/>
            </a:pPr>
            <a:r>
              <a:rPr lang="en-US" sz="1190">
                <a:solidFill>
                  <a:srgbClr val="273237"/>
                </a:solidFill>
              </a:rPr>
              <a:t>Blaming themselves and feeling guilty about removal from their birth parents</a:t>
            </a:r>
            <a:endParaRPr sz="2700">
              <a:solidFill>
                <a:srgbClr val="273237"/>
              </a:solidFill>
            </a:endParaRPr>
          </a:p>
          <a:p>
            <a:pPr indent="0" lvl="3" marL="0" rtl="0" algn="l">
              <a:spcBef>
                <a:spcPts val="2000"/>
              </a:spcBef>
              <a:spcAft>
                <a:spcPts val="0"/>
              </a:spcAft>
              <a:buClr>
                <a:schemeClr val="dk1"/>
              </a:buClr>
              <a:buSzPts val="3600"/>
              <a:buFont typeface="Arial"/>
              <a:buNone/>
            </a:pPr>
            <a:r>
              <a:rPr lang="en-US" sz="1190">
                <a:solidFill>
                  <a:srgbClr val="273237"/>
                </a:solidFill>
              </a:rPr>
              <a:t>Wishing to return to birth parents even if they were abused by them</a:t>
            </a:r>
            <a:endParaRPr sz="2700">
              <a:solidFill>
                <a:srgbClr val="273237"/>
              </a:solidFill>
            </a:endParaRPr>
          </a:p>
          <a:p>
            <a:pPr indent="0" lvl="3" marL="0" rtl="0" algn="l">
              <a:spcBef>
                <a:spcPts val="2000"/>
              </a:spcBef>
              <a:spcAft>
                <a:spcPts val="0"/>
              </a:spcAft>
              <a:buClr>
                <a:schemeClr val="dk1"/>
              </a:buClr>
              <a:buSzPts val="3600"/>
              <a:buFont typeface="Arial"/>
              <a:buNone/>
            </a:pPr>
            <a:r>
              <a:rPr lang="en-US" sz="1190">
                <a:solidFill>
                  <a:srgbClr val="273237"/>
                </a:solidFill>
              </a:rPr>
              <a:t>Feeling unwanted if awaiting adoption for a long time</a:t>
            </a:r>
            <a:endParaRPr sz="2700">
              <a:solidFill>
                <a:srgbClr val="273237"/>
              </a:solidFill>
            </a:endParaRPr>
          </a:p>
          <a:p>
            <a:pPr indent="0" lvl="3" marL="0" rtl="0" algn="l">
              <a:spcBef>
                <a:spcPts val="2000"/>
              </a:spcBef>
              <a:spcAft>
                <a:spcPts val="0"/>
              </a:spcAft>
              <a:buClr>
                <a:schemeClr val="dk1"/>
              </a:buClr>
              <a:buSzPts val="3600"/>
              <a:buFont typeface="Arial"/>
              <a:buNone/>
            </a:pPr>
            <a:r>
              <a:rPr lang="en-US" sz="1190">
                <a:solidFill>
                  <a:srgbClr val="273237"/>
                </a:solidFill>
              </a:rPr>
              <a:t>Feeling helpless about multiple changes in foster parents over time</a:t>
            </a:r>
            <a:endParaRPr sz="2700">
              <a:solidFill>
                <a:srgbClr val="273237"/>
              </a:solidFill>
            </a:endParaRPr>
          </a:p>
          <a:p>
            <a:pPr indent="0" lvl="3" marL="0" rtl="0" algn="l">
              <a:spcBef>
                <a:spcPts val="2000"/>
              </a:spcBef>
              <a:spcAft>
                <a:spcPts val="0"/>
              </a:spcAft>
              <a:buClr>
                <a:schemeClr val="dk1"/>
              </a:buClr>
              <a:buSzPts val="3600"/>
              <a:buFont typeface="Arial"/>
              <a:buNone/>
            </a:pPr>
            <a:r>
              <a:rPr lang="en-US" sz="1190">
                <a:solidFill>
                  <a:srgbClr val="273237"/>
                </a:solidFill>
              </a:rPr>
              <a:t>Having mixed emotions about attaching to foster parents</a:t>
            </a:r>
            <a:endParaRPr sz="2700">
              <a:solidFill>
                <a:srgbClr val="273237"/>
              </a:solidFill>
            </a:endParaRPr>
          </a:p>
          <a:p>
            <a:pPr indent="0" lvl="3" marL="0" rtl="0" algn="l">
              <a:spcBef>
                <a:spcPts val="2000"/>
              </a:spcBef>
              <a:spcAft>
                <a:spcPts val="0"/>
              </a:spcAft>
              <a:buClr>
                <a:schemeClr val="dk1"/>
              </a:buClr>
              <a:buSzPts val="3600"/>
              <a:buFont typeface="Arial"/>
              <a:buNone/>
            </a:pPr>
            <a:r>
              <a:rPr lang="en-US" sz="1190">
                <a:solidFill>
                  <a:srgbClr val="273237"/>
                </a:solidFill>
              </a:rPr>
              <a:t>Feeling insecure and uncertain about their future</a:t>
            </a:r>
            <a:endParaRPr sz="2700">
              <a:solidFill>
                <a:srgbClr val="273237"/>
              </a:solidFill>
            </a:endParaRPr>
          </a:p>
          <a:p>
            <a:pPr indent="0" lvl="3" marL="0" rtl="0" algn="l">
              <a:spcBef>
                <a:spcPts val="2000"/>
              </a:spcBef>
              <a:spcAft>
                <a:spcPts val="0"/>
              </a:spcAft>
              <a:buClr>
                <a:schemeClr val="dk1"/>
              </a:buClr>
              <a:buSzPts val="3600"/>
              <a:buFont typeface="Arial"/>
              <a:buNone/>
            </a:pPr>
            <a:r>
              <a:rPr lang="en-US" sz="1080">
                <a:solidFill>
                  <a:srgbClr val="273237"/>
                </a:solidFill>
              </a:rPr>
              <a:t>Reluctantly acknowledging positive feelings for foster parents</a:t>
            </a:r>
            <a:endParaRPr sz="2700">
              <a:solidFill>
                <a:srgbClr val="273237"/>
              </a:solidFill>
            </a:endParaRPr>
          </a:p>
          <a:p>
            <a:pPr indent="0" lvl="0" marL="0" rtl="0" algn="l">
              <a:spcBef>
                <a:spcPts val="0"/>
              </a:spcBef>
              <a:spcAft>
                <a:spcPts val="0"/>
              </a:spcAft>
              <a:buClr>
                <a:schemeClr val="dk1"/>
              </a:buClr>
              <a:buSzPts val="1400"/>
              <a:buFont typeface="Arial"/>
              <a:buNone/>
            </a:pPr>
            <a:r>
              <a:t/>
            </a:r>
            <a:endParaRPr sz="1500">
              <a:solidFill>
                <a:srgbClr val="273237"/>
              </a:solidFill>
            </a:endParaRPr>
          </a:p>
        </p:txBody>
      </p:sp>
      <p:sp>
        <p:nvSpPr>
          <p:cNvPr id="743" name="Google Shape;743;gfc4cc24350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fc4cc2435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fc4cc24350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70000"/>
              </a:lnSpc>
              <a:spcBef>
                <a:spcPts val="2000"/>
              </a:spcBef>
              <a:spcAft>
                <a:spcPts val="0"/>
              </a:spcAft>
              <a:buClr>
                <a:srgbClr val="273237"/>
              </a:buClr>
              <a:buSzPts val="5400"/>
              <a:buFont typeface="Arial"/>
              <a:buNone/>
            </a:pPr>
            <a:r>
              <a:rPr b="1" lang="en-US" sz="1500"/>
              <a:t>Important challenges for foster parents include:</a:t>
            </a:r>
            <a:endParaRPr b="1" sz="1500"/>
          </a:p>
          <a:p>
            <a:pPr indent="0" lvl="0" marL="0" rtl="0" algn="l">
              <a:spcBef>
                <a:spcPts val="2000"/>
              </a:spcBef>
              <a:spcAft>
                <a:spcPts val="0"/>
              </a:spcAft>
              <a:buClr>
                <a:srgbClr val="273237"/>
              </a:buClr>
              <a:buSzPts val="5400"/>
              <a:buFont typeface="Arial"/>
              <a:buNone/>
            </a:pPr>
            <a:r>
              <a:rPr lang="en-US" sz="1300"/>
              <a:t>Recognizing the limits of their emotional attachment to the youth</a:t>
            </a:r>
            <a:endParaRPr sz="1300"/>
          </a:p>
          <a:p>
            <a:pPr indent="0" lvl="1" marL="0" rtl="0" algn="l">
              <a:spcBef>
                <a:spcPts val="2000"/>
              </a:spcBef>
              <a:spcAft>
                <a:spcPts val="0"/>
              </a:spcAft>
              <a:buClr>
                <a:srgbClr val="273237"/>
              </a:buClr>
              <a:buSzPts val="4800"/>
              <a:buFont typeface="Arial"/>
              <a:buNone/>
            </a:pPr>
            <a:r>
              <a:rPr lang="en-US" sz="1300"/>
              <a:t>Understanding mixed feelings toward the youth's birth parents</a:t>
            </a:r>
            <a:endParaRPr sz="1300"/>
          </a:p>
          <a:p>
            <a:pPr indent="0" lvl="1" marL="0" rtl="0" algn="l">
              <a:spcBef>
                <a:spcPts val="2000"/>
              </a:spcBef>
              <a:spcAft>
                <a:spcPts val="0"/>
              </a:spcAft>
              <a:buClr>
                <a:srgbClr val="273237"/>
              </a:buClr>
              <a:buSzPts val="4800"/>
              <a:buFont typeface="Arial"/>
              <a:buNone/>
            </a:pPr>
            <a:r>
              <a:rPr lang="en-US" sz="1300"/>
              <a:t>Recognizing their difficulties in letting the youth return to birth parents</a:t>
            </a:r>
            <a:endParaRPr sz="1300"/>
          </a:p>
          <a:p>
            <a:pPr indent="0" lvl="1" marL="0" rtl="0" algn="l">
              <a:spcBef>
                <a:spcPts val="2000"/>
              </a:spcBef>
              <a:spcAft>
                <a:spcPts val="0"/>
              </a:spcAft>
              <a:buClr>
                <a:srgbClr val="273237"/>
              </a:buClr>
              <a:buSzPts val="4800"/>
              <a:buFont typeface="Arial"/>
              <a:buNone/>
            </a:pPr>
            <a:r>
              <a:rPr lang="en-US" sz="1300"/>
              <a:t>Dealing with the complex needs (emotional, physical, etc.) of youth in their </a:t>
            </a:r>
            <a:r>
              <a:rPr lang="en-US" sz="1300">
                <a:extLst>
                  <a:ext uri="http://customooxmlschemas.google.com/">
                    <go:slidesCustomData xmlns:go="http://customooxmlschemas.google.com/" textRoundtripDataId="1"/>
                  </a:ext>
                </a:extLst>
              </a:rPr>
              <a:t>care</a:t>
            </a:r>
            <a:endParaRPr sz="1300"/>
          </a:p>
          <a:p>
            <a:pPr indent="0" lvl="1" marL="0" rtl="0" algn="l">
              <a:spcBef>
                <a:spcPts val="2000"/>
              </a:spcBef>
              <a:spcAft>
                <a:spcPts val="0"/>
              </a:spcAft>
              <a:buClr>
                <a:srgbClr val="273237"/>
              </a:buClr>
              <a:buSzPts val="4800"/>
              <a:buFont typeface="Arial"/>
              <a:buNone/>
            </a:pPr>
            <a:r>
              <a:rPr lang="en-US" sz="1300"/>
              <a:t>Working with sponsoring social agencies</a:t>
            </a:r>
            <a:endParaRPr sz="1300"/>
          </a:p>
          <a:p>
            <a:pPr indent="0" lvl="1" marL="0" rtl="0" algn="l">
              <a:spcBef>
                <a:spcPts val="2000"/>
              </a:spcBef>
              <a:spcAft>
                <a:spcPts val="0"/>
              </a:spcAft>
              <a:buClr>
                <a:srgbClr val="273237"/>
              </a:buClr>
              <a:buSzPts val="4800"/>
              <a:buFont typeface="Arial"/>
              <a:buNone/>
            </a:pPr>
            <a:r>
              <a:rPr lang="en-US" sz="1300"/>
              <a:t>Finding needed support services in the community</a:t>
            </a:r>
            <a:endParaRPr sz="1300"/>
          </a:p>
          <a:p>
            <a:pPr indent="0" lvl="1" marL="0" rtl="0" algn="l">
              <a:spcBef>
                <a:spcPts val="2000"/>
              </a:spcBef>
              <a:spcAft>
                <a:spcPts val="0"/>
              </a:spcAft>
              <a:buClr>
                <a:srgbClr val="273237"/>
              </a:buClr>
              <a:buSzPts val="4800"/>
              <a:buFont typeface="Arial"/>
              <a:buNone/>
            </a:pPr>
            <a:r>
              <a:rPr lang="en-US" sz="1300"/>
              <a:t>Dealing with the youth's emotions and behavior following visits with birth parents</a:t>
            </a:r>
            <a:endParaRPr sz="1300"/>
          </a:p>
          <a:p>
            <a:pPr indent="0" lvl="0" marL="0" rtl="0" algn="l">
              <a:spcBef>
                <a:spcPts val="0"/>
              </a:spcBef>
              <a:spcAft>
                <a:spcPts val="0"/>
              </a:spcAft>
              <a:buNone/>
            </a:pPr>
            <a:r>
              <a:t/>
            </a:r>
            <a:endParaRPr sz="1300"/>
          </a:p>
        </p:txBody>
      </p:sp>
      <p:sp>
        <p:nvSpPr>
          <p:cNvPr id="759" name="Google Shape;759;gfc4cc24350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014e0440c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014e0440c1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2000"/>
              </a:spcBef>
              <a:spcAft>
                <a:spcPts val="0"/>
              </a:spcAft>
              <a:buNone/>
            </a:pPr>
            <a:r>
              <a:rPr lang="en-US" sz="1200">
                <a:solidFill>
                  <a:srgbClr val="273237"/>
                </a:solidFill>
              </a:rPr>
              <a:t>Our Beliefs:</a:t>
            </a:r>
            <a:endParaRPr sz="1200">
              <a:solidFill>
                <a:srgbClr val="273237"/>
              </a:solidFill>
            </a:endParaRPr>
          </a:p>
          <a:p>
            <a:pPr indent="0" lvl="0" marL="0" rtl="0" algn="l">
              <a:lnSpc>
                <a:spcPct val="90000"/>
              </a:lnSpc>
              <a:spcBef>
                <a:spcPts val="2000"/>
              </a:spcBef>
              <a:spcAft>
                <a:spcPts val="0"/>
              </a:spcAft>
              <a:buClr>
                <a:schemeClr val="dk1"/>
              </a:buClr>
              <a:buSzPts val="1100"/>
              <a:buFont typeface="Arial"/>
              <a:buNone/>
            </a:pPr>
            <a:r>
              <a:rPr lang="en-US" sz="1200">
                <a:solidFill>
                  <a:srgbClr val="273237"/>
                </a:solidFill>
              </a:rPr>
              <a:t>We believe that immersing youth in a high-quality program best serves the youth as well as the families in our community.</a:t>
            </a:r>
            <a:endParaRPr sz="4000">
              <a:solidFill>
                <a:srgbClr val="273237"/>
              </a:solidFill>
            </a:endParaRPr>
          </a:p>
          <a:p>
            <a:pPr indent="0" lvl="0" marL="0" rtl="0" algn="l">
              <a:lnSpc>
                <a:spcPct val="90000"/>
              </a:lnSpc>
              <a:spcBef>
                <a:spcPts val="2000"/>
              </a:spcBef>
              <a:spcAft>
                <a:spcPts val="0"/>
              </a:spcAft>
              <a:buClr>
                <a:schemeClr val="dk1"/>
              </a:buClr>
              <a:buSzPts val="1100"/>
              <a:buFont typeface="Arial"/>
              <a:buNone/>
            </a:pPr>
            <a:r>
              <a:rPr lang="en-US" sz="1200">
                <a:solidFill>
                  <a:srgbClr val="273237"/>
                </a:solidFill>
              </a:rPr>
              <a:t>We believe that youth are our most precious and important resource, worthy of respect, and to be valued for their uniqueness.</a:t>
            </a:r>
            <a:endParaRPr sz="4000">
              <a:solidFill>
                <a:srgbClr val="273237"/>
              </a:solidFill>
            </a:endParaRPr>
          </a:p>
          <a:p>
            <a:pPr indent="0" lvl="0" marL="0" rtl="0" algn="l">
              <a:lnSpc>
                <a:spcPct val="90000"/>
              </a:lnSpc>
              <a:spcBef>
                <a:spcPts val="2000"/>
              </a:spcBef>
              <a:spcAft>
                <a:spcPts val="0"/>
              </a:spcAft>
              <a:buClr>
                <a:schemeClr val="dk1"/>
              </a:buClr>
              <a:buSzPts val="1100"/>
              <a:buFont typeface="Arial"/>
              <a:buNone/>
            </a:pPr>
            <a:r>
              <a:rPr lang="en-US" sz="1200">
                <a:solidFill>
                  <a:srgbClr val="273237"/>
                </a:solidFill>
              </a:rPr>
              <a:t>We believe youth are natural learners. When placed in a stimulating interactive environment, each youth’s potential can be fully realized.</a:t>
            </a:r>
            <a:endParaRPr sz="4000">
              <a:solidFill>
                <a:srgbClr val="273237"/>
              </a:solidFill>
            </a:endParaRPr>
          </a:p>
          <a:p>
            <a:pPr indent="0" lvl="0" marL="0" rtl="0" algn="l">
              <a:lnSpc>
                <a:spcPct val="90000"/>
              </a:lnSpc>
              <a:spcBef>
                <a:spcPts val="2000"/>
              </a:spcBef>
              <a:spcAft>
                <a:spcPts val="0"/>
              </a:spcAft>
              <a:buClr>
                <a:schemeClr val="dk1"/>
              </a:buClr>
              <a:buSzPts val="1100"/>
              <a:buFont typeface="Arial"/>
              <a:buNone/>
            </a:pPr>
            <a:r>
              <a:rPr lang="en-US" sz="1200">
                <a:solidFill>
                  <a:srgbClr val="273237"/>
                </a:solidFill>
              </a:rPr>
              <a:t>We believe youth are curious, open-minded, honest, and accepting. Taking the time to observe them and listening to their ideas and thoughts will help staff fulfill each youth’s individual needs.</a:t>
            </a:r>
            <a:endParaRPr sz="4000">
              <a:solidFill>
                <a:srgbClr val="273237"/>
              </a:solidFill>
            </a:endParaRPr>
          </a:p>
          <a:p>
            <a:pPr indent="0" lvl="0" marL="0" rtl="0" algn="l">
              <a:lnSpc>
                <a:spcPct val="90000"/>
              </a:lnSpc>
              <a:spcBef>
                <a:spcPts val="2000"/>
              </a:spcBef>
              <a:spcAft>
                <a:spcPts val="0"/>
              </a:spcAft>
              <a:buClr>
                <a:schemeClr val="dk1"/>
              </a:buClr>
              <a:buSzPts val="1100"/>
              <a:buFont typeface="Arial"/>
              <a:buNone/>
            </a:pPr>
            <a:r>
              <a:rPr lang="en-US" sz="1200">
                <a:solidFill>
                  <a:srgbClr val="273237"/>
                </a:solidFill>
              </a:rPr>
              <a:t>We believe that parents are the most important adults in a youth’s life. We want to develop a respectful partnership between parents and foster parents. We assist the parent and ultimately the youth when we provide support and encouragement for the parent.</a:t>
            </a:r>
            <a:endParaRPr sz="4000">
              <a:solidFill>
                <a:srgbClr val="273237"/>
              </a:solidFill>
            </a:endParaRPr>
          </a:p>
          <a:p>
            <a:pPr indent="0" lvl="0" marL="0" rtl="0" algn="l">
              <a:lnSpc>
                <a:spcPct val="90000"/>
              </a:lnSpc>
              <a:spcBef>
                <a:spcPts val="2000"/>
              </a:spcBef>
              <a:spcAft>
                <a:spcPts val="0"/>
              </a:spcAft>
              <a:buClr>
                <a:schemeClr val="dk1"/>
              </a:buClr>
              <a:buSzPts val="1100"/>
              <a:buFont typeface="Arial"/>
              <a:buNone/>
            </a:pPr>
            <a:r>
              <a:t/>
            </a:r>
            <a:endParaRPr sz="5600">
              <a:solidFill>
                <a:srgbClr val="273237"/>
              </a:solidFill>
            </a:endParaRPr>
          </a:p>
          <a:p>
            <a:pPr indent="0" lvl="0" marL="0" rtl="0" algn="l">
              <a:spcBef>
                <a:spcPts val="0"/>
              </a:spcBef>
              <a:spcAft>
                <a:spcPts val="0"/>
              </a:spcAft>
              <a:buNone/>
            </a:pPr>
            <a:r>
              <a:t/>
            </a:r>
            <a:endParaRPr/>
          </a:p>
        </p:txBody>
      </p:sp>
      <p:sp>
        <p:nvSpPr>
          <p:cNvPr id="493" name="Google Shape;493;g1014e0440c1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fc4cc24350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fc4cc24350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70000"/>
              </a:lnSpc>
              <a:spcBef>
                <a:spcPts val="2000"/>
              </a:spcBef>
              <a:spcAft>
                <a:spcPts val="0"/>
              </a:spcAft>
              <a:buClr>
                <a:schemeClr val="dk1"/>
              </a:buClr>
              <a:buSzPts val="5400"/>
              <a:buFont typeface="Arial"/>
              <a:buNone/>
            </a:pPr>
            <a:r>
              <a:rPr lang="en-US" sz="2070">
                <a:solidFill>
                  <a:srgbClr val="273237"/>
                </a:solidFill>
              </a:rPr>
              <a:t>How a youth experiences loss depends on many factors, including:</a:t>
            </a:r>
            <a:endParaRPr sz="4500">
              <a:solidFill>
                <a:srgbClr val="273237"/>
              </a:solidFill>
            </a:endParaRPr>
          </a:p>
          <a:p>
            <a:pPr indent="0" lvl="1" marL="0" rtl="0" algn="l">
              <a:lnSpc>
                <a:spcPct val="70000"/>
              </a:lnSpc>
              <a:spcBef>
                <a:spcPts val="2000"/>
              </a:spcBef>
              <a:spcAft>
                <a:spcPts val="0"/>
              </a:spcAft>
              <a:buClr>
                <a:schemeClr val="dk1"/>
              </a:buClr>
              <a:buSzPts val="4800"/>
              <a:buFont typeface="Arial"/>
              <a:buNone/>
            </a:pPr>
            <a:r>
              <a:rPr lang="en-US" sz="1080">
                <a:solidFill>
                  <a:srgbClr val="273237"/>
                </a:solidFill>
              </a:rPr>
              <a:t>The youth's developmental level</a:t>
            </a:r>
            <a:endParaRPr sz="3900">
              <a:solidFill>
                <a:srgbClr val="273237"/>
              </a:solidFill>
            </a:endParaRPr>
          </a:p>
          <a:p>
            <a:pPr indent="0" lvl="1" marL="0" rtl="0" algn="l">
              <a:lnSpc>
                <a:spcPct val="70000"/>
              </a:lnSpc>
              <a:spcBef>
                <a:spcPts val="2000"/>
              </a:spcBef>
              <a:spcAft>
                <a:spcPts val="0"/>
              </a:spcAft>
              <a:buClr>
                <a:schemeClr val="dk1"/>
              </a:buClr>
              <a:buSzPts val="4800"/>
              <a:buFont typeface="Arial"/>
              <a:buNone/>
            </a:pPr>
            <a:r>
              <a:rPr lang="en-US" sz="1080">
                <a:solidFill>
                  <a:srgbClr val="273237"/>
                </a:solidFill>
              </a:rPr>
              <a:t>The significance of the people separated</a:t>
            </a:r>
            <a:endParaRPr sz="3900">
              <a:solidFill>
                <a:srgbClr val="273237"/>
              </a:solidFill>
            </a:endParaRPr>
          </a:p>
          <a:p>
            <a:pPr indent="0" lvl="1" marL="0" rtl="0" algn="l">
              <a:lnSpc>
                <a:spcPct val="70000"/>
              </a:lnSpc>
              <a:spcBef>
                <a:spcPts val="2000"/>
              </a:spcBef>
              <a:spcAft>
                <a:spcPts val="0"/>
              </a:spcAft>
              <a:buClr>
                <a:schemeClr val="dk1"/>
              </a:buClr>
              <a:buSzPts val="4800"/>
              <a:buFont typeface="Arial"/>
              <a:buNone/>
            </a:pPr>
            <a:r>
              <a:rPr lang="en-US" sz="1080">
                <a:solidFill>
                  <a:srgbClr val="273237"/>
                </a:solidFill>
              </a:rPr>
              <a:t>Whether the separation is temporary or permanent</a:t>
            </a:r>
            <a:endParaRPr sz="3900">
              <a:solidFill>
                <a:srgbClr val="273237"/>
              </a:solidFill>
            </a:endParaRPr>
          </a:p>
          <a:p>
            <a:pPr indent="0" lvl="1" marL="0" rtl="0" algn="l">
              <a:lnSpc>
                <a:spcPct val="70000"/>
              </a:lnSpc>
              <a:spcBef>
                <a:spcPts val="2000"/>
              </a:spcBef>
              <a:spcAft>
                <a:spcPts val="0"/>
              </a:spcAft>
              <a:buClr>
                <a:schemeClr val="dk1"/>
              </a:buClr>
              <a:buSzPts val="4800"/>
              <a:buFont typeface="Arial"/>
              <a:buNone/>
            </a:pPr>
            <a:r>
              <a:rPr lang="en-US" sz="1080">
                <a:solidFill>
                  <a:srgbClr val="273237"/>
                </a:solidFill>
              </a:rPr>
              <a:t>The degree of familiarity of the new surroundings</a:t>
            </a:r>
            <a:endParaRPr sz="3900">
              <a:solidFill>
                <a:srgbClr val="273237"/>
              </a:solidFill>
            </a:endParaRPr>
          </a:p>
          <a:p>
            <a:pPr indent="0" lvl="0" marL="0" rtl="0" algn="l">
              <a:lnSpc>
                <a:spcPct val="70000"/>
              </a:lnSpc>
              <a:spcBef>
                <a:spcPts val="2000"/>
              </a:spcBef>
              <a:spcAft>
                <a:spcPts val="0"/>
              </a:spcAft>
              <a:buClr>
                <a:schemeClr val="dk1"/>
              </a:buClr>
              <a:buSzPts val="5400"/>
              <a:buFont typeface="Arial"/>
              <a:buNone/>
            </a:pPr>
            <a:r>
              <a:t/>
            </a:r>
            <a:endParaRPr sz="2070">
              <a:solidFill>
                <a:srgbClr val="273237"/>
              </a:solidFill>
            </a:endParaRPr>
          </a:p>
          <a:p>
            <a:pPr indent="0" lvl="0" marL="0" rtl="0" algn="l">
              <a:spcBef>
                <a:spcPts val="0"/>
              </a:spcBef>
              <a:spcAft>
                <a:spcPts val="0"/>
              </a:spcAft>
              <a:buNone/>
            </a:pPr>
            <a:r>
              <a:t/>
            </a:r>
            <a:endParaRPr sz="1500">
              <a:solidFill>
                <a:srgbClr val="273237"/>
              </a:solidFill>
            </a:endParaRPr>
          </a:p>
          <a:p>
            <a:pPr indent="0" lvl="0" marL="0" rtl="0" algn="l">
              <a:spcBef>
                <a:spcPts val="0"/>
              </a:spcBef>
              <a:spcAft>
                <a:spcPts val="0"/>
              </a:spcAft>
              <a:buNone/>
            </a:pPr>
            <a:r>
              <a:t/>
            </a:r>
            <a:endParaRPr b="1" sz="1500"/>
          </a:p>
        </p:txBody>
      </p:sp>
      <p:sp>
        <p:nvSpPr>
          <p:cNvPr id="774" name="Google Shape;774;gfc4cc24350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fa841f2266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fa841f2266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gfa841f2266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014e0440c1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014e0440c1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2000"/>
              </a:spcBef>
              <a:spcAft>
                <a:spcPts val="0"/>
              </a:spcAft>
              <a:buClr>
                <a:schemeClr val="dk1"/>
              </a:buClr>
              <a:buSzPts val="5600"/>
              <a:buFont typeface="Arial"/>
              <a:buNone/>
            </a:pPr>
            <a:r>
              <a:rPr b="1" lang="en-US">
                <a:solidFill>
                  <a:srgbClr val="273237"/>
                </a:solidFill>
              </a:rPr>
              <a:t>Our Goals</a:t>
            </a:r>
            <a:endParaRPr sz="4000">
              <a:solidFill>
                <a:srgbClr val="273237"/>
              </a:solidFill>
            </a:endParaRPr>
          </a:p>
          <a:p>
            <a:pPr indent="0" lvl="0" marL="0" rtl="0" algn="l">
              <a:lnSpc>
                <a:spcPct val="90000"/>
              </a:lnSpc>
              <a:spcBef>
                <a:spcPts val="2000"/>
              </a:spcBef>
              <a:spcAft>
                <a:spcPts val="0"/>
              </a:spcAft>
              <a:buClr>
                <a:schemeClr val="dk1"/>
              </a:buClr>
              <a:buSzPts val="5600"/>
              <a:buFont typeface="Arial"/>
              <a:buNone/>
            </a:pPr>
            <a:r>
              <a:rPr lang="en-US" sz="1200">
                <a:solidFill>
                  <a:srgbClr val="273237"/>
                </a:solidFill>
              </a:rPr>
              <a:t>To provide safe spaces for youth to thrive, meet their goals, and become the best citizens they can be. </a:t>
            </a:r>
            <a:endParaRPr sz="4000">
              <a:solidFill>
                <a:srgbClr val="273237"/>
              </a:solidFill>
            </a:endParaRPr>
          </a:p>
          <a:p>
            <a:pPr indent="0" lvl="0" marL="0" rtl="0" algn="l">
              <a:lnSpc>
                <a:spcPct val="90000"/>
              </a:lnSpc>
              <a:spcBef>
                <a:spcPts val="2000"/>
              </a:spcBef>
              <a:spcAft>
                <a:spcPts val="0"/>
              </a:spcAft>
              <a:buClr>
                <a:schemeClr val="dk1"/>
              </a:buClr>
              <a:buSzPts val="5600"/>
              <a:buFont typeface="Arial"/>
              <a:buNone/>
            </a:pPr>
            <a:r>
              <a:rPr lang="en-US" sz="1200">
                <a:solidFill>
                  <a:srgbClr val="273237"/>
                </a:solidFill>
              </a:rPr>
              <a:t>Ensure that staff and foster parents receive ongoing and professionally updated resources and professional training that is required for certification to further their understanding of youth growth and development. As a model of youth development professionalism, we are dedicated to youth and open to growth and change. </a:t>
            </a:r>
            <a:endParaRPr sz="4000">
              <a:solidFill>
                <a:srgbClr val="273237"/>
              </a:solidFill>
            </a:endParaRPr>
          </a:p>
          <a:p>
            <a:pPr indent="0" lvl="0" marL="0" rtl="0" algn="l">
              <a:lnSpc>
                <a:spcPct val="90000"/>
              </a:lnSpc>
              <a:spcBef>
                <a:spcPts val="2000"/>
              </a:spcBef>
              <a:spcAft>
                <a:spcPts val="0"/>
              </a:spcAft>
              <a:buClr>
                <a:schemeClr val="dk1"/>
              </a:buClr>
              <a:buSzPts val="5600"/>
              <a:buFont typeface="Arial"/>
              <a:buNone/>
            </a:pPr>
            <a:r>
              <a:rPr lang="en-US" sz="1200">
                <a:solidFill>
                  <a:srgbClr val="273237"/>
                </a:solidFill>
              </a:rPr>
              <a:t>To provide a safe and rich learning experience designed to meet the individual and developmental needs of youth in care. The Individual Service Plan (ISP) support developmentally appropriate experiences that represent and reflect a commitment to youth’s positive growth socially, emotionally, physically, cognitively and creatively.</a:t>
            </a:r>
            <a:endParaRPr sz="4000">
              <a:solidFill>
                <a:srgbClr val="273237"/>
              </a:solidFill>
            </a:endParaRPr>
          </a:p>
          <a:p>
            <a:pPr indent="0" lvl="0" marL="0" rtl="0" algn="l">
              <a:lnSpc>
                <a:spcPct val="90000"/>
              </a:lnSpc>
              <a:spcBef>
                <a:spcPts val="2000"/>
              </a:spcBef>
              <a:spcAft>
                <a:spcPts val="0"/>
              </a:spcAft>
              <a:buClr>
                <a:schemeClr val="dk1"/>
              </a:buClr>
              <a:buSzPts val="5600"/>
              <a:buFont typeface="Arial"/>
              <a:buNone/>
            </a:pPr>
            <a:r>
              <a:rPr lang="en-US" sz="1200">
                <a:solidFill>
                  <a:srgbClr val="273237"/>
                </a:solidFill>
              </a:rPr>
              <a:t>To partner with parents by supporting their role as the most influential person in their youth’s life</a:t>
            </a:r>
            <a:endParaRPr sz="4000">
              <a:solidFill>
                <a:srgbClr val="273237"/>
              </a:solidFill>
            </a:endParaRPr>
          </a:p>
          <a:p>
            <a:pPr indent="0" lvl="0" marL="0" rtl="0" algn="l">
              <a:spcBef>
                <a:spcPts val="0"/>
              </a:spcBef>
              <a:spcAft>
                <a:spcPts val="0"/>
              </a:spcAft>
              <a:buClr>
                <a:schemeClr val="dk1"/>
              </a:buClr>
              <a:buSzPts val="1400"/>
              <a:buFont typeface="Arial"/>
              <a:buNone/>
            </a:pPr>
            <a:r>
              <a:t/>
            </a:r>
            <a:endParaRPr sz="800">
              <a:solidFill>
                <a:srgbClr val="273237"/>
              </a:solidFill>
            </a:endParaRPr>
          </a:p>
          <a:p>
            <a:pPr indent="0" lvl="0" marL="0" rtl="0" algn="l">
              <a:spcBef>
                <a:spcPts val="0"/>
              </a:spcBef>
              <a:spcAft>
                <a:spcPts val="0"/>
              </a:spcAft>
              <a:buNone/>
            </a:pPr>
            <a:r>
              <a:t/>
            </a:r>
            <a:endParaRPr/>
          </a:p>
        </p:txBody>
      </p:sp>
      <p:sp>
        <p:nvSpPr>
          <p:cNvPr id="507" name="Google Shape;507;g1014e0440c1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Clr>
                <a:schemeClr val="dk1"/>
              </a:buClr>
              <a:buFont typeface="Arial"/>
              <a:buNone/>
            </a:pPr>
            <a:r>
              <a:rPr lang="en-US" sz="2800">
                <a:latin typeface="Nunito"/>
                <a:ea typeface="Nunito"/>
                <a:cs typeface="Nunito"/>
                <a:sym typeface="Nunito"/>
              </a:rPr>
              <a:t>To offer a program model in a richly diverse setting that supports youth and their families as members of the community.</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To provide safe, reliable, inclusive, and culturally relevant youth caring services in partnership with families, foster parents, state caseworkers, and other community partners.</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To foster communication and promote relationships that build upon the family culture and to promote respect and cultural sensitivity among youth, families and foster parents.</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To assist youth in gaining a sense of confidence and competence by fostering the ability to make choices and decisions within the home and within the community.</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To help youth develop self-discipline and problem-solving skills. Developing social competence is an emerging ability during the formative years.</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To encourage independence by allowing youth to master many self- help skills.</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To provide opportunities for youth to experience joy, playfulness, learning, and recreation with other youth and adults.</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To support educational goals and activities that foster growth in attention, memory, mathematical concepts, literacy, problem solving, and critical thinking.</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2800">
              <a:latin typeface="Nunito"/>
              <a:ea typeface="Nunito"/>
              <a:cs typeface="Nunito"/>
              <a:sym typeface="Nunito"/>
            </a:endParaRPr>
          </a:p>
          <a:p>
            <a:pPr indent="0" lvl="0" marL="0" rtl="0" algn="l">
              <a:spcBef>
                <a:spcPts val="0"/>
              </a:spcBef>
              <a:spcAft>
                <a:spcPts val="0"/>
              </a:spcAft>
              <a:buClr>
                <a:schemeClr val="dk1"/>
              </a:buClr>
              <a:buFont typeface="Arial"/>
              <a:buNone/>
            </a:pPr>
            <a:r>
              <a:rPr lang="en-US" sz="2800">
                <a:latin typeface="Nunito"/>
                <a:ea typeface="Nunito"/>
                <a:cs typeface="Nunito"/>
                <a:sym typeface="Nunito"/>
              </a:rPr>
              <a:t>To help youth develop the ability to communicate their thoughts, ideas, and feelings, and to listen and respect viewpoints of others.</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17" name="Google Shape;5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014e0440c1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rPr lang="en-US" sz="2800">
                <a:latin typeface="Nunito"/>
                <a:ea typeface="Nunito"/>
                <a:cs typeface="Nunito"/>
                <a:sym typeface="Nunito"/>
              </a:rPr>
              <a:t>To offer a program model in a richly diverse setting that supports </a:t>
            </a:r>
            <a:r>
              <a:rPr lang="en-US" sz="2800">
                <a:latin typeface="Nunito"/>
                <a:ea typeface="Nunito"/>
                <a:cs typeface="Nunito"/>
                <a:sym typeface="Nunito"/>
              </a:rPr>
              <a:t>youth</a:t>
            </a:r>
            <a:r>
              <a:rPr lang="en-US" sz="2800">
                <a:latin typeface="Nunito"/>
                <a:ea typeface="Nunito"/>
                <a:cs typeface="Nunito"/>
                <a:sym typeface="Nunito"/>
              </a:rPr>
              <a:t> and their families as members of the community.</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provide safe, reliable, inclusive, and culturally relevant </a:t>
            </a:r>
            <a:r>
              <a:rPr lang="en-US" sz="2800">
                <a:latin typeface="Nunito"/>
                <a:ea typeface="Nunito"/>
                <a:cs typeface="Nunito"/>
                <a:sym typeface="Nunito"/>
              </a:rPr>
              <a:t>youth</a:t>
            </a:r>
            <a:r>
              <a:rPr lang="en-US" sz="2800">
                <a:latin typeface="Nunito"/>
                <a:ea typeface="Nunito"/>
                <a:cs typeface="Nunito"/>
                <a:sym typeface="Nunito"/>
              </a:rPr>
              <a:t> caring services in partnership with families, foster parents, state caseworkers, and other community partners.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foster communication and promote relationships that build upon the family culture and to promote respect and cultural sensitivity among </a:t>
            </a:r>
            <a:r>
              <a:rPr lang="en-US" sz="2800">
                <a:latin typeface="Nunito"/>
                <a:ea typeface="Nunito"/>
                <a:cs typeface="Nunito"/>
                <a:sym typeface="Nunito"/>
              </a:rPr>
              <a:t>youth</a:t>
            </a:r>
            <a:r>
              <a:rPr lang="en-US" sz="2800">
                <a:latin typeface="Nunito"/>
                <a:ea typeface="Nunito"/>
                <a:cs typeface="Nunito"/>
                <a:sym typeface="Nunito"/>
              </a:rPr>
              <a:t>, families and foster parents.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assist </a:t>
            </a:r>
            <a:r>
              <a:rPr lang="en-US" sz="2800">
                <a:latin typeface="Nunito"/>
                <a:ea typeface="Nunito"/>
                <a:cs typeface="Nunito"/>
                <a:sym typeface="Nunito"/>
              </a:rPr>
              <a:t>youth</a:t>
            </a:r>
            <a:r>
              <a:rPr lang="en-US" sz="2800">
                <a:latin typeface="Nunito"/>
                <a:ea typeface="Nunito"/>
                <a:cs typeface="Nunito"/>
                <a:sym typeface="Nunito"/>
              </a:rPr>
              <a:t> in gaining a sense of confidence and competence by fostering the ability to make choices and decisions within the home and within the community.</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help </a:t>
            </a:r>
            <a:r>
              <a:rPr lang="en-US" sz="2800">
                <a:latin typeface="Nunito"/>
                <a:ea typeface="Nunito"/>
                <a:cs typeface="Nunito"/>
                <a:sym typeface="Nunito"/>
              </a:rPr>
              <a:t>youth</a:t>
            </a:r>
            <a:r>
              <a:rPr lang="en-US" sz="2800">
                <a:latin typeface="Nunito"/>
                <a:ea typeface="Nunito"/>
                <a:cs typeface="Nunito"/>
                <a:sym typeface="Nunito"/>
              </a:rPr>
              <a:t> develop self-discipline and problem-solving skills. Developing social competence is an emerging ability during the formative years.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encourage independence by allowing </a:t>
            </a:r>
            <a:r>
              <a:rPr lang="en-US" sz="2800">
                <a:latin typeface="Nunito"/>
                <a:ea typeface="Nunito"/>
                <a:cs typeface="Nunito"/>
                <a:sym typeface="Nunito"/>
              </a:rPr>
              <a:t>youth</a:t>
            </a:r>
            <a:r>
              <a:rPr lang="en-US" sz="2800">
                <a:latin typeface="Nunito"/>
                <a:ea typeface="Nunito"/>
                <a:cs typeface="Nunito"/>
                <a:sym typeface="Nunito"/>
              </a:rPr>
              <a:t> to master many self- help skills.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provide opportunities for </a:t>
            </a:r>
            <a:r>
              <a:rPr lang="en-US" sz="2800">
                <a:latin typeface="Nunito"/>
                <a:ea typeface="Nunito"/>
                <a:cs typeface="Nunito"/>
                <a:sym typeface="Nunito"/>
              </a:rPr>
              <a:t>youth</a:t>
            </a:r>
            <a:r>
              <a:rPr lang="en-US" sz="2800">
                <a:latin typeface="Nunito"/>
                <a:ea typeface="Nunito"/>
                <a:cs typeface="Nunito"/>
                <a:sym typeface="Nunito"/>
              </a:rPr>
              <a:t> to experience joy, playfulness, learning, and recreation with other </a:t>
            </a:r>
            <a:r>
              <a:rPr lang="en-US" sz="2800">
                <a:latin typeface="Nunito"/>
                <a:ea typeface="Nunito"/>
                <a:cs typeface="Nunito"/>
                <a:sym typeface="Nunito"/>
              </a:rPr>
              <a:t>youth</a:t>
            </a:r>
            <a:r>
              <a:rPr lang="en-US" sz="2800">
                <a:latin typeface="Nunito"/>
                <a:ea typeface="Nunito"/>
                <a:cs typeface="Nunito"/>
                <a:sym typeface="Nunito"/>
              </a:rPr>
              <a:t> and adults.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support educational goals and activities that foster growth in attention, memory, mathematical concepts, literacy, problem solving, and critical thinking.</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help </a:t>
            </a:r>
            <a:r>
              <a:rPr lang="en-US" sz="2800">
                <a:latin typeface="Nunito"/>
                <a:ea typeface="Nunito"/>
                <a:cs typeface="Nunito"/>
                <a:sym typeface="Nunito"/>
              </a:rPr>
              <a:t>youth</a:t>
            </a:r>
            <a:r>
              <a:rPr lang="en-US" sz="2800">
                <a:latin typeface="Nunito"/>
                <a:ea typeface="Nunito"/>
                <a:cs typeface="Nunito"/>
                <a:sym typeface="Nunito"/>
              </a:rPr>
              <a:t> develop the ability to communicate their thoughts, ideas, and feelings, and to listen and respect viewpoints of others.</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26" name="Google Shape;526;g1014e0440c1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014e0440c1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rPr lang="en-US" sz="2800">
                <a:latin typeface="Nunito"/>
                <a:ea typeface="Nunito"/>
                <a:cs typeface="Nunito"/>
                <a:sym typeface="Nunito"/>
              </a:rPr>
              <a:t>To offer a program model in a richly diverse setting that supports </a:t>
            </a:r>
            <a:r>
              <a:rPr lang="en-US" sz="2800">
                <a:latin typeface="Nunito"/>
                <a:ea typeface="Nunito"/>
                <a:cs typeface="Nunito"/>
                <a:sym typeface="Nunito"/>
              </a:rPr>
              <a:t>youth</a:t>
            </a:r>
            <a:r>
              <a:rPr lang="en-US" sz="2800">
                <a:latin typeface="Nunito"/>
                <a:ea typeface="Nunito"/>
                <a:cs typeface="Nunito"/>
                <a:sym typeface="Nunito"/>
              </a:rPr>
              <a:t> and their families as members of the community.</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provide safe, reliable, inclusive, and culturally relevant </a:t>
            </a:r>
            <a:r>
              <a:rPr lang="en-US" sz="2800">
                <a:latin typeface="Nunito"/>
                <a:ea typeface="Nunito"/>
                <a:cs typeface="Nunito"/>
                <a:sym typeface="Nunito"/>
              </a:rPr>
              <a:t>youth</a:t>
            </a:r>
            <a:r>
              <a:rPr lang="en-US" sz="2800">
                <a:latin typeface="Nunito"/>
                <a:ea typeface="Nunito"/>
                <a:cs typeface="Nunito"/>
                <a:sym typeface="Nunito"/>
              </a:rPr>
              <a:t> caring services in partnership with families, foster parents, state caseworkers, and other community partners.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foster communication and promote relationships that build upon the family culture and to promote respect and cultural sensitivity among </a:t>
            </a:r>
            <a:r>
              <a:rPr lang="en-US" sz="2800">
                <a:latin typeface="Nunito"/>
                <a:ea typeface="Nunito"/>
                <a:cs typeface="Nunito"/>
                <a:sym typeface="Nunito"/>
              </a:rPr>
              <a:t>youth</a:t>
            </a:r>
            <a:r>
              <a:rPr lang="en-US" sz="2800">
                <a:latin typeface="Nunito"/>
                <a:ea typeface="Nunito"/>
                <a:cs typeface="Nunito"/>
                <a:sym typeface="Nunito"/>
              </a:rPr>
              <a:t>, families and foster parents.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assist </a:t>
            </a:r>
            <a:r>
              <a:rPr lang="en-US" sz="2800">
                <a:latin typeface="Nunito"/>
                <a:ea typeface="Nunito"/>
                <a:cs typeface="Nunito"/>
                <a:sym typeface="Nunito"/>
              </a:rPr>
              <a:t>youth</a:t>
            </a:r>
            <a:r>
              <a:rPr lang="en-US" sz="2800">
                <a:latin typeface="Nunito"/>
                <a:ea typeface="Nunito"/>
                <a:cs typeface="Nunito"/>
                <a:sym typeface="Nunito"/>
              </a:rPr>
              <a:t> in gaining a sense of confidence and competence by fostering the ability to make choices and decisions within the home and within the community.</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help </a:t>
            </a:r>
            <a:r>
              <a:rPr lang="en-US" sz="2800">
                <a:latin typeface="Nunito"/>
                <a:ea typeface="Nunito"/>
                <a:cs typeface="Nunito"/>
                <a:sym typeface="Nunito"/>
              </a:rPr>
              <a:t>youth</a:t>
            </a:r>
            <a:r>
              <a:rPr lang="en-US" sz="2800">
                <a:latin typeface="Nunito"/>
                <a:ea typeface="Nunito"/>
                <a:cs typeface="Nunito"/>
                <a:sym typeface="Nunito"/>
              </a:rPr>
              <a:t> develop self-discipline and problem-solving skills. Developing social competence is an emerging ability during the formative years.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encourage independence by allowing </a:t>
            </a:r>
            <a:r>
              <a:rPr lang="en-US" sz="2800">
                <a:latin typeface="Nunito"/>
                <a:ea typeface="Nunito"/>
                <a:cs typeface="Nunito"/>
                <a:sym typeface="Nunito"/>
              </a:rPr>
              <a:t>youth</a:t>
            </a:r>
            <a:r>
              <a:rPr lang="en-US" sz="2800">
                <a:latin typeface="Nunito"/>
                <a:ea typeface="Nunito"/>
                <a:cs typeface="Nunito"/>
                <a:sym typeface="Nunito"/>
              </a:rPr>
              <a:t> to master many self- help skills.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provide opportunities for </a:t>
            </a:r>
            <a:r>
              <a:rPr lang="en-US" sz="2800">
                <a:latin typeface="Nunito"/>
                <a:ea typeface="Nunito"/>
                <a:cs typeface="Nunito"/>
                <a:sym typeface="Nunito"/>
              </a:rPr>
              <a:t>youth</a:t>
            </a:r>
            <a:r>
              <a:rPr lang="en-US" sz="2800">
                <a:latin typeface="Nunito"/>
                <a:ea typeface="Nunito"/>
                <a:cs typeface="Nunito"/>
                <a:sym typeface="Nunito"/>
              </a:rPr>
              <a:t> to experience joy, playfulness, learning, and recreation with other </a:t>
            </a:r>
            <a:r>
              <a:rPr lang="en-US" sz="2800">
                <a:latin typeface="Nunito"/>
                <a:ea typeface="Nunito"/>
                <a:cs typeface="Nunito"/>
                <a:sym typeface="Nunito"/>
              </a:rPr>
              <a:t>youth</a:t>
            </a:r>
            <a:r>
              <a:rPr lang="en-US" sz="2800">
                <a:latin typeface="Nunito"/>
                <a:ea typeface="Nunito"/>
                <a:cs typeface="Nunito"/>
                <a:sym typeface="Nunito"/>
              </a:rPr>
              <a:t> and adults.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support educational goals and activities that foster growth in attention, memory, mathematical concepts, literacy, problem solving, and critical thinking.</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help </a:t>
            </a:r>
            <a:r>
              <a:rPr lang="en-US" sz="2800">
                <a:latin typeface="Nunito"/>
                <a:ea typeface="Nunito"/>
                <a:cs typeface="Nunito"/>
                <a:sym typeface="Nunito"/>
              </a:rPr>
              <a:t>youth</a:t>
            </a:r>
            <a:r>
              <a:rPr lang="en-US" sz="2800">
                <a:latin typeface="Nunito"/>
                <a:ea typeface="Nunito"/>
                <a:cs typeface="Nunito"/>
                <a:sym typeface="Nunito"/>
              </a:rPr>
              <a:t> develop the ability to communicate their thoughts, ideas, and feelings, and to listen and respect viewpoints of others.</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35" name="Google Shape;535;g1014e0440c1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014e0440c1_0_2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rPr lang="en-US" sz="2800">
                <a:latin typeface="Nunito"/>
                <a:ea typeface="Nunito"/>
                <a:cs typeface="Nunito"/>
                <a:sym typeface="Nunito"/>
              </a:rPr>
              <a:t>To offer a program model in a richly diverse setting that supports </a:t>
            </a:r>
            <a:r>
              <a:rPr lang="en-US" sz="2800">
                <a:latin typeface="Nunito"/>
                <a:ea typeface="Nunito"/>
                <a:cs typeface="Nunito"/>
                <a:sym typeface="Nunito"/>
              </a:rPr>
              <a:t>youth</a:t>
            </a:r>
            <a:r>
              <a:rPr lang="en-US" sz="2800">
                <a:latin typeface="Nunito"/>
                <a:ea typeface="Nunito"/>
                <a:cs typeface="Nunito"/>
                <a:sym typeface="Nunito"/>
              </a:rPr>
              <a:t> and their families as members of the community.</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provide safe, reliable, inclusive, and culturally relevant </a:t>
            </a:r>
            <a:r>
              <a:rPr lang="en-US" sz="2800">
                <a:latin typeface="Nunito"/>
                <a:ea typeface="Nunito"/>
                <a:cs typeface="Nunito"/>
                <a:sym typeface="Nunito"/>
              </a:rPr>
              <a:t>youth</a:t>
            </a:r>
            <a:r>
              <a:rPr lang="en-US" sz="2800">
                <a:latin typeface="Nunito"/>
                <a:ea typeface="Nunito"/>
                <a:cs typeface="Nunito"/>
                <a:sym typeface="Nunito"/>
              </a:rPr>
              <a:t> caring services in partnership with families, foster parents, state caseworkers, and other community partners.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foster communication and promote relationships that build upon the family culture and to promote respect and cultural sensitivity among </a:t>
            </a:r>
            <a:r>
              <a:rPr lang="en-US" sz="2800">
                <a:latin typeface="Nunito"/>
                <a:ea typeface="Nunito"/>
                <a:cs typeface="Nunito"/>
                <a:sym typeface="Nunito"/>
              </a:rPr>
              <a:t>youth</a:t>
            </a:r>
            <a:r>
              <a:rPr lang="en-US" sz="2800">
                <a:latin typeface="Nunito"/>
                <a:ea typeface="Nunito"/>
                <a:cs typeface="Nunito"/>
                <a:sym typeface="Nunito"/>
              </a:rPr>
              <a:t>, families and foster parents.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assist </a:t>
            </a:r>
            <a:r>
              <a:rPr lang="en-US" sz="2800">
                <a:latin typeface="Nunito"/>
                <a:ea typeface="Nunito"/>
                <a:cs typeface="Nunito"/>
                <a:sym typeface="Nunito"/>
              </a:rPr>
              <a:t>youth</a:t>
            </a:r>
            <a:r>
              <a:rPr lang="en-US" sz="2800">
                <a:latin typeface="Nunito"/>
                <a:ea typeface="Nunito"/>
                <a:cs typeface="Nunito"/>
                <a:sym typeface="Nunito"/>
              </a:rPr>
              <a:t> in gaining a sense of confidence and competence by fostering the ability to make choices and decisions within the home and within the community.</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help </a:t>
            </a:r>
            <a:r>
              <a:rPr lang="en-US" sz="2800">
                <a:latin typeface="Nunito"/>
                <a:ea typeface="Nunito"/>
                <a:cs typeface="Nunito"/>
                <a:sym typeface="Nunito"/>
              </a:rPr>
              <a:t>youth</a:t>
            </a:r>
            <a:r>
              <a:rPr lang="en-US" sz="2800">
                <a:latin typeface="Nunito"/>
                <a:ea typeface="Nunito"/>
                <a:cs typeface="Nunito"/>
                <a:sym typeface="Nunito"/>
              </a:rPr>
              <a:t> develop self-discipline and problem-solving skills. Developing social competence is an emerging ability during the formative years.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encourage independence by allowing </a:t>
            </a:r>
            <a:r>
              <a:rPr lang="en-US" sz="2800">
                <a:latin typeface="Nunito"/>
                <a:ea typeface="Nunito"/>
                <a:cs typeface="Nunito"/>
                <a:sym typeface="Nunito"/>
              </a:rPr>
              <a:t>youth</a:t>
            </a:r>
            <a:r>
              <a:rPr lang="en-US" sz="2800">
                <a:latin typeface="Nunito"/>
                <a:ea typeface="Nunito"/>
                <a:cs typeface="Nunito"/>
                <a:sym typeface="Nunito"/>
              </a:rPr>
              <a:t> to master many self- help skills.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provide opportunities for </a:t>
            </a:r>
            <a:r>
              <a:rPr lang="en-US" sz="2800">
                <a:latin typeface="Nunito"/>
                <a:ea typeface="Nunito"/>
                <a:cs typeface="Nunito"/>
                <a:sym typeface="Nunito"/>
              </a:rPr>
              <a:t>youth</a:t>
            </a:r>
            <a:r>
              <a:rPr lang="en-US" sz="2800">
                <a:latin typeface="Nunito"/>
                <a:ea typeface="Nunito"/>
                <a:cs typeface="Nunito"/>
                <a:sym typeface="Nunito"/>
              </a:rPr>
              <a:t> to experience joy, playfulness, learning, and recreation with other </a:t>
            </a:r>
            <a:r>
              <a:rPr lang="en-US" sz="2800">
                <a:latin typeface="Nunito"/>
                <a:ea typeface="Nunito"/>
                <a:cs typeface="Nunito"/>
                <a:sym typeface="Nunito"/>
              </a:rPr>
              <a:t>youth</a:t>
            </a:r>
            <a:r>
              <a:rPr lang="en-US" sz="2800">
                <a:latin typeface="Nunito"/>
                <a:ea typeface="Nunito"/>
                <a:cs typeface="Nunito"/>
                <a:sym typeface="Nunito"/>
              </a:rPr>
              <a:t> and adults.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support educational goals and activities that foster growth in attention, memory, mathematical concepts, literacy, problem solving, and critical thinking.</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help </a:t>
            </a:r>
            <a:r>
              <a:rPr lang="en-US" sz="2800">
                <a:latin typeface="Nunito"/>
                <a:ea typeface="Nunito"/>
                <a:cs typeface="Nunito"/>
                <a:sym typeface="Nunito"/>
              </a:rPr>
              <a:t>youth</a:t>
            </a:r>
            <a:r>
              <a:rPr lang="en-US" sz="2800">
                <a:latin typeface="Nunito"/>
                <a:ea typeface="Nunito"/>
                <a:cs typeface="Nunito"/>
                <a:sym typeface="Nunito"/>
              </a:rPr>
              <a:t> develop the ability to communicate their thoughts, ideas, and feelings, and to listen and respect viewpoints of others.</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44" name="Google Shape;544;g1014e0440c1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014e0440c1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None/>
            </a:pPr>
            <a:r>
              <a:rPr lang="en-US" sz="2800">
                <a:latin typeface="Nunito"/>
                <a:ea typeface="Nunito"/>
                <a:cs typeface="Nunito"/>
                <a:sym typeface="Nunito"/>
              </a:rPr>
              <a:t>To offer a program model in a richly diverse setting that supports </a:t>
            </a:r>
            <a:r>
              <a:rPr lang="en-US" sz="2800">
                <a:latin typeface="Nunito"/>
                <a:ea typeface="Nunito"/>
                <a:cs typeface="Nunito"/>
                <a:sym typeface="Nunito"/>
              </a:rPr>
              <a:t>youth</a:t>
            </a:r>
            <a:r>
              <a:rPr lang="en-US" sz="2800">
                <a:latin typeface="Nunito"/>
                <a:ea typeface="Nunito"/>
                <a:cs typeface="Nunito"/>
                <a:sym typeface="Nunito"/>
              </a:rPr>
              <a:t> and their families as members of the community.</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provide safe, reliable, inclusive, and culturally relevant </a:t>
            </a:r>
            <a:r>
              <a:rPr lang="en-US" sz="2800">
                <a:latin typeface="Nunito"/>
                <a:ea typeface="Nunito"/>
                <a:cs typeface="Nunito"/>
                <a:sym typeface="Nunito"/>
              </a:rPr>
              <a:t>youth</a:t>
            </a:r>
            <a:r>
              <a:rPr lang="en-US" sz="2800">
                <a:latin typeface="Nunito"/>
                <a:ea typeface="Nunito"/>
                <a:cs typeface="Nunito"/>
                <a:sym typeface="Nunito"/>
              </a:rPr>
              <a:t> caring services in partnership with families, foster parents, state caseworkers, and other community partners.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foster communication and promote relationships that build upon the family culture and to promote respect and cultural sensitivity among </a:t>
            </a:r>
            <a:r>
              <a:rPr lang="en-US" sz="2800">
                <a:latin typeface="Nunito"/>
                <a:ea typeface="Nunito"/>
                <a:cs typeface="Nunito"/>
                <a:sym typeface="Nunito"/>
              </a:rPr>
              <a:t>youth</a:t>
            </a:r>
            <a:r>
              <a:rPr lang="en-US" sz="2800">
                <a:latin typeface="Nunito"/>
                <a:ea typeface="Nunito"/>
                <a:cs typeface="Nunito"/>
                <a:sym typeface="Nunito"/>
              </a:rPr>
              <a:t>, families and foster parents.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assist </a:t>
            </a:r>
            <a:r>
              <a:rPr lang="en-US" sz="2800">
                <a:latin typeface="Nunito"/>
                <a:ea typeface="Nunito"/>
                <a:cs typeface="Nunito"/>
                <a:sym typeface="Nunito"/>
              </a:rPr>
              <a:t>youth</a:t>
            </a:r>
            <a:r>
              <a:rPr lang="en-US" sz="2800">
                <a:latin typeface="Nunito"/>
                <a:ea typeface="Nunito"/>
                <a:cs typeface="Nunito"/>
                <a:sym typeface="Nunito"/>
              </a:rPr>
              <a:t> in gaining a sense of confidence and competence by fostering the ability to make choices and decisions within the home and within the community.</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help </a:t>
            </a:r>
            <a:r>
              <a:rPr lang="en-US" sz="2800">
                <a:latin typeface="Nunito"/>
                <a:ea typeface="Nunito"/>
                <a:cs typeface="Nunito"/>
                <a:sym typeface="Nunito"/>
              </a:rPr>
              <a:t>youth</a:t>
            </a:r>
            <a:r>
              <a:rPr lang="en-US" sz="2800">
                <a:latin typeface="Nunito"/>
                <a:ea typeface="Nunito"/>
                <a:cs typeface="Nunito"/>
                <a:sym typeface="Nunito"/>
              </a:rPr>
              <a:t> develop self-discipline and problem-solving skills. Developing social competence is an emerging ability during the formative years.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encourage independence by allowing </a:t>
            </a:r>
            <a:r>
              <a:rPr lang="en-US" sz="2800">
                <a:latin typeface="Nunito"/>
                <a:ea typeface="Nunito"/>
                <a:cs typeface="Nunito"/>
                <a:sym typeface="Nunito"/>
              </a:rPr>
              <a:t>youth</a:t>
            </a:r>
            <a:r>
              <a:rPr lang="en-US" sz="2800">
                <a:latin typeface="Nunito"/>
                <a:ea typeface="Nunito"/>
                <a:cs typeface="Nunito"/>
                <a:sym typeface="Nunito"/>
              </a:rPr>
              <a:t> to master many self- help skills.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provide opportunities for </a:t>
            </a:r>
            <a:r>
              <a:rPr lang="en-US" sz="2800">
                <a:latin typeface="Nunito"/>
                <a:ea typeface="Nunito"/>
                <a:cs typeface="Nunito"/>
                <a:sym typeface="Nunito"/>
              </a:rPr>
              <a:t>youth</a:t>
            </a:r>
            <a:r>
              <a:rPr lang="en-US" sz="2800">
                <a:latin typeface="Nunito"/>
                <a:ea typeface="Nunito"/>
                <a:cs typeface="Nunito"/>
                <a:sym typeface="Nunito"/>
              </a:rPr>
              <a:t> to experience joy, playfulness, learning, and recreation with other </a:t>
            </a:r>
            <a:r>
              <a:rPr lang="en-US" sz="2800">
                <a:latin typeface="Nunito"/>
                <a:ea typeface="Nunito"/>
                <a:cs typeface="Nunito"/>
                <a:sym typeface="Nunito"/>
              </a:rPr>
              <a:t>youth</a:t>
            </a:r>
            <a:r>
              <a:rPr lang="en-US" sz="2800">
                <a:latin typeface="Nunito"/>
                <a:ea typeface="Nunito"/>
                <a:cs typeface="Nunito"/>
                <a:sym typeface="Nunito"/>
              </a:rPr>
              <a:t> and adults.</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support educational goals and activities that foster growth in attention, memory, mathematical concepts, literacy, problem solving, and critical thinking.</a:t>
            </a:r>
            <a:endParaRPr sz="1400">
              <a:latin typeface="Arial"/>
              <a:ea typeface="Arial"/>
              <a:cs typeface="Arial"/>
              <a:sym typeface="Arial"/>
            </a:endParaRPr>
          </a:p>
          <a:p>
            <a:pPr indent="0" lvl="0" marL="0" rtl="0" algn="l">
              <a:spcBef>
                <a:spcPts val="0"/>
              </a:spcBef>
              <a:spcAft>
                <a:spcPts val="0"/>
              </a:spcAft>
              <a:buNone/>
            </a:pPr>
            <a:r>
              <a:t/>
            </a:r>
            <a:endParaRPr sz="2800">
              <a:latin typeface="Nunito"/>
              <a:ea typeface="Nunito"/>
              <a:cs typeface="Nunito"/>
              <a:sym typeface="Nunito"/>
            </a:endParaRPr>
          </a:p>
          <a:p>
            <a:pPr indent="0" lvl="0" marL="0" rtl="0" algn="l">
              <a:spcBef>
                <a:spcPts val="0"/>
              </a:spcBef>
              <a:spcAft>
                <a:spcPts val="0"/>
              </a:spcAft>
              <a:buNone/>
            </a:pPr>
            <a:r>
              <a:rPr lang="en-US" sz="2800">
                <a:latin typeface="Nunito"/>
                <a:ea typeface="Nunito"/>
                <a:cs typeface="Nunito"/>
                <a:sym typeface="Nunito"/>
              </a:rPr>
              <a:t>To help </a:t>
            </a:r>
            <a:r>
              <a:rPr lang="en-US" sz="2800">
                <a:latin typeface="Nunito"/>
                <a:ea typeface="Nunito"/>
                <a:cs typeface="Nunito"/>
                <a:sym typeface="Nunito"/>
              </a:rPr>
              <a:t>youth</a:t>
            </a:r>
            <a:r>
              <a:rPr lang="en-US" sz="2800">
                <a:latin typeface="Nunito"/>
                <a:ea typeface="Nunito"/>
                <a:cs typeface="Nunito"/>
                <a:sym typeface="Nunito"/>
              </a:rPr>
              <a:t> develop the ability to communicate their thoughts, ideas, and feelings, and to listen and respect viewpoints of others.</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53" name="Google Shape;553;g1014e0440c1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0" name="Shape 10"/>
        <p:cNvGrpSpPr/>
        <p:nvPr/>
      </p:nvGrpSpPr>
      <p:grpSpPr>
        <a:xfrm>
          <a:off x="0" y="0"/>
          <a:ext cx="0" cy="0"/>
          <a:chOff x="0" y="0"/>
          <a:chExt cx="0" cy="0"/>
        </a:xfrm>
      </p:grpSpPr>
      <p:sp>
        <p:nvSpPr>
          <p:cNvPr id="11" name="Google Shape;11;p25"/>
          <p:cNvSpPr/>
          <p:nvPr>
            <p:ph idx="2" type="pic"/>
          </p:nvPr>
        </p:nvSpPr>
        <p:spPr>
          <a:xfrm>
            <a:off x="-1" y="0"/>
            <a:ext cx="162240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30" name="Shape 30"/>
        <p:cNvGrpSpPr/>
        <p:nvPr/>
      </p:nvGrpSpPr>
      <p:grpSpPr>
        <a:xfrm>
          <a:off x="0" y="0"/>
          <a:ext cx="0" cy="0"/>
          <a:chOff x="0" y="0"/>
          <a:chExt cx="0" cy="0"/>
        </a:xfrm>
      </p:grpSpPr>
      <p:sp>
        <p:nvSpPr>
          <p:cNvPr id="31" name="Google Shape;31;p35"/>
          <p:cNvSpPr/>
          <p:nvPr>
            <p:ph idx="2" type="pic"/>
          </p:nvPr>
        </p:nvSpPr>
        <p:spPr>
          <a:xfrm>
            <a:off x="6096000" y="1695450"/>
            <a:ext cx="6097500" cy="6877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 name="Google Shape;32;p35"/>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 name="Google Shape;33;p35"/>
          <p:cNvSpPr/>
          <p:nvPr>
            <p:ph idx="4" type="pic"/>
          </p:nvPr>
        </p:nvSpPr>
        <p:spPr>
          <a:xfrm>
            <a:off x="14630400" y="8248650"/>
            <a:ext cx="6724500" cy="4629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92" name="Shape 292"/>
        <p:cNvGrpSpPr/>
        <p:nvPr/>
      </p:nvGrpSpPr>
      <p:grpSpPr>
        <a:xfrm>
          <a:off x="0" y="0"/>
          <a:ext cx="0" cy="0"/>
          <a:chOff x="0" y="0"/>
          <a:chExt cx="0" cy="0"/>
        </a:xfrm>
      </p:grpSpPr>
      <p:sp>
        <p:nvSpPr>
          <p:cNvPr id="293" name="Google Shape;293;p122"/>
          <p:cNvSpPr/>
          <p:nvPr>
            <p:ph idx="2" type="pic"/>
          </p:nvPr>
        </p:nvSpPr>
        <p:spPr>
          <a:xfrm>
            <a:off x="8156448" y="4572000"/>
            <a:ext cx="8083200"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94" name="Shape 294"/>
        <p:cNvGrpSpPr/>
        <p:nvPr/>
      </p:nvGrpSpPr>
      <p:grpSpPr>
        <a:xfrm>
          <a:off x="0" y="0"/>
          <a:ext cx="0" cy="0"/>
          <a:chOff x="0" y="0"/>
          <a:chExt cx="0" cy="0"/>
        </a:xfrm>
      </p:grpSpPr>
      <p:sp>
        <p:nvSpPr>
          <p:cNvPr id="295" name="Google Shape;295;p123"/>
          <p:cNvSpPr/>
          <p:nvPr>
            <p:ph idx="2" type="pic"/>
          </p:nvPr>
        </p:nvSpPr>
        <p:spPr>
          <a:xfrm>
            <a:off x="4876800" y="876300"/>
            <a:ext cx="14630400" cy="4826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96" name="Shape 296"/>
        <p:cNvGrpSpPr/>
        <p:nvPr/>
      </p:nvGrpSpPr>
      <p:grpSpPr>
        <a:xfrm>
          <a:off x="0" y="0"/>
          <a:ext cx="0" cy="0"/>
          <a:chOff x="0" y="0"/>
          <a:chExt cx="0" cy="0"/>
        </a:xfrm>
      </p:grpSpPr>
      <p:sp>
        <p:nvSpPr>
          <p:cNvPr id="297" name="Google Shape;297;p124"/>
          <p:cNvSpPr/>
          <p:nvPr>
            <p:ph idx="2" type="pic"/>
          </p:nvPr>
        </p:nvSpPr>
        <p:spPr>
          <a:xfrm>
            <a:off x="12193588" y="3401568"/>
            <a:ext cx="12193500" cy="6912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98" name="Shape 298"/>
        <p:cNvGrpSpPr/>
        <p:nvPr/>
      </p:nvGrpSpPr>
      <p:grpSpPr>
        <a:xfrm>
          <a:off x="0" y="0"/>
          <a:ext cx="0" cy="0"/>
          <a:chOff x="0" y="0"/>
          <a:chExt cx="0" cy="0"/>
        </a:xfrm>
      </p:grpSpPr>
      <p:sp>
        <p:nvSpPr>
          <p:cNvPr id="299" name="Google Shape;299;p125"/>
          <p:cNvSpPr/>
          <p:nvPr>
            <p:ph idx="2" type="pic"/>
          </p:nvPr>
        </p:nvSpPr>
        <p:spPr>
          <a:xfrm>
            <a:off x="6108193" y="859536"/>
            <a:ext cx="17538300" cy="12015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300" name="Shape 300"/>
        <p:cNvGrpSpPr/>
        <p:nvPr/>
      </p:nvGrpSpPr>
      <p:grpSpPr>
        <a:xfrm>
          <a:off x="0" y="0"/>
          <a:ext cx="0" cy="0"/>
          <a:chOff x="0" y="0"/>
          <a:chExt cx="0" cy="0"/>
        </a:xfrm>
      </p:grpSpPr>
      <p:sp>
        <p:nvSpPr>
          <p:cNvPr id="301" name="Google Shape;301;p126"/>
          <p:cNvSpPr/>
          <p:nvPr>
            <p:ph idx="2" type="pic"/>
          </p:nvPr>
        </p:nvSpPr>
        <p:spPr>
          <a:xfrm flipH="1">
            <a:off x="6096022" y="864694"/>
            <a:ext cx="17537700" cy="9451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302" name="Shape 302"/>
        <p:cNvGrpSpPr/>
        <p:nvPr/>
      </p:nvGrpSpPr>
      <p:grpSpPr>
        <a:xfrm>
          <a:off x="0" y="0"/>
          <a:ext cx="0" cy="0"/>
          <a:chOff x="0" y="0"/>
          <a:chExt cx="0" cy="0"/>
        </a:xfrm>
      </p:grpSpPr>
      <p:sp>
        <p:nvSpPr>
          <p:cNvPr id="303" name="Google Shape;303;p127"/>
          <p:cNvSpPr/>
          <p:nvPr>
            <p:ph idx="2" type="pic"/>
          </p:nvPr>
        </p:nvSpPr>
        <p:spPr>
          <a:xfrm>
            <a:off x="6096000" y="4572000"/>
            <a:ext cx="16765500"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304" name="Shape 304"/>
        <p:cNvGrpSpPr/>
        <p:nvPr/>
      </p:nvGrpSpPr>
      <p:grpSpPr>
        <a:xfrm>
          <a:off x="0" y="0"/>
          <a:ext cx="0" cy="0"/>
          <a:chOff x="0" y="0"/>
          <a:chExt cx="0" cy="0"/>
        </a:xfrm>
      </p:grpSpPr>
      <p:sp>
        <p:nvSpPr>
          <p:cNvPr id="305" name="Google Shape;305;p128"/>
          <p:cNvSpPr/>
          <p:nvPr>
            <p:ph idx="2" type="pic"/>
          </p:nvPr>
        </p:nvSpPr>
        <p:spPr>
          <a:xfrm flipH="1">
            <a:off x="1491988" y="3056022"/>
            <a:ext cx="10701600" cy="5293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306" name="Shape 306"/>
        <p:cNvGrpSpPr/>
        <p:nvPr/>
      </p:nvGrpSpPr>
      <p:grpSpPr>
        <a:xfrm>
          <a:off x="0" y="0"/>
          <a:ext cx="0" cy="0"/>
          <a:chOff x="0" y="0"/>
          <a:chExt cx="0" cy="0"/>
        </a:xfrm>
      </p:grpSpPr>
      <p:sp>
        <p:nvSpPr>
          <p:cNvPr id="307" name="Google Shape;307;p129"/>
          <p:cNvSpPr/>
          <p:nvPr>
            <p:ph idx="2" type="pic"/>
          </p:nvPr>
        </p:nvSpPr>
        <p:spPr>
          <a:xfrm>
            <a:off x="8154988" y="6858000"/>
            <a:ext cx="16232100" cy="340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308" name="Shape 308"/>
        <p:cNvGrpSpPr/>
        <p:nvPr/>
      </p:nvGrpSpPr>
      <p:grpSpPr>
        <a:xfrm>
          <a:off x="0" y="0"/>
          <a:ext cx="0" cy="0"/>
          <a:chOff x="0" y="0"/>
          <a:chExt cx="0" cy="0"/>
        </a:xfrm>
      </p:grpSpPr>
      <p:sp>
        <p:nvSpPr>
          <p:cNvPr id="309" name="Google Shape;309;p130"/>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310" name="Shape 310"/>
        <p:cNvGrpSpPr/>
        <p:nvPr/>
      </p:nvGrpSpPr>
      <p:grpSpPr>
        <a:xfrm>
          <a:off x="0" y="0"/>
          <a:ext cx="0" cy="0"/>
          <a:chOff x="0" y="0"/>
          <a:chExt cx="0" cy="0"/>
        </a:xfrm>
      </p:grpSpPr>
      <p:sp>
        <p:nvSpPr>
          <p:cNvPr id="311" name="Google Shape;311;p131"/>
          <p:cNvSpPr/>
          <p:nvPr>
            <p:ph idx="2" type="pic"/>
          </p:nvPr>
        </p:nvSpPr>
        <p:spPr>
          <a:xfrm>
            <a:off x="783772" y="849086"/>
            <a:ext cx="22850700" cy="12017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34" name="Shape 34"/>
        <p:cNvGrpSpPr/>
        <p:nvPr/>
      </p:nvGrpSpPr>
      <p:grpSpPr>
        <a:xfrm>
          <a:off x="0" y="0"/>
          <a:ext cx="0" cy="0"/>
          <a:chOff x="0" y="0"/>
          <a:chExt cx="0" cy="0"/>
        </a:xfrm>
      </p:grpSpPr>
      <p:sp>
        <p:nvSpPr>
          <p:cNvPr id="35" name="Google Shape;35;p28"/>
          <p:cNvSpPr/>
          <p:nvPr>
            <p:ph idx="2" type="pic"/>
          </p:nvPr>
        </p:nvSpPr>
        <p:spPr>
          <a:xfrm flipH="1">
            <a:off x="18302873" y="2743199"/>
            <a:ext cx="6084300" cy="825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 name="Google Shape;36;p28"/>
          <p:cNvSpPr/>
          <p:nvPr>
            <p:ph idx="3" type="pic"/>
          </p:nvPr>
        </p:nvSpPr>
        <p:spPr>
          <a:xfrm flipH="1">
            <a:off x="7349" y="0"/>
            <a:ext cx="40503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312" name="Shape 312"/>
        <p:cNvGrpSpPr/>
        <p:nvPr/>
      </p:nvGrpSpPr>
      <p:grpSpPr>
        <a:xfrm>
          <a:off x="0" y="0"/>
          <a:ext cx="0" cy="0"/>
          <a:chOff x="0" y="0"/>
          <a:chExt cx="0" cy="0"/>
        </a:xfrm>
      </p:grpSpPr>
      <p:sp>
        <p:nvSpPr>
          <p:cNvPr id="313" name="Google Shape;313;p132"/>
          <p:cNvSpPr/>
          <p:nvPr>
            <p:ph idx="2" type="pic"/>
          </p:nvPr>
        </p:nvSpPr>
        <p:spPr>
          <a:xfrm>
            <a:off x="6089352" y="2765109"/>
            <a:ext cx="12199500" cy="8207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314" name="Shape 314"/>
        <p:cNvGrpSpPr/>
        <p:nvPr/>
      </p:nvGrpSpPr>
      <p:grpSpPr>
        <a:xfrm>
          <a:off x="0" y="0"/>
          <a:ext cx="0" cy="0"/>
          <a:chOff x="0" y="0"/>
          <a:chExt cx="0" cy="0"/>
        </a:xfrm>
      </p:grpSpPr>
      <p:sp>
        <p:nvSpPr>
          <p:cNvPr id="315" name="Google Shape;315;p133"/>
          <p:cNvSpPr/>
          <p:nvPr>
            <p:ph idx="2" type="pic"/>
          </p:nvPr>
        </p:nvSpPr>
        <p:spPr>
          <a:xfrm>
            <a:off x="6093871" y="4012509"/>
            <a:ext cx="12199500" cy="5696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316" name="Shape 316"/>
        <p:cNvGrpSpPr/>
        <p:nvPr/>
      </p:nvGrpSpPr>
      <p:grpSpPr>
        <a:xfrm>
          <a:off x="0" y="0"/>
          <a:ext cx="0" cy="0"/>
          <a:chOff x="0" y="0"/>
          <a:chExt cx="0" cy="0"/>
        </a:xfrm>
      </p:grpSpPr>
      <p:sp>
        <p:nvSpPr>
          <p:cNvPr id="317" name="Google Shape;317;p134"/>
          <p:cNvSpPr/>
          <p:nvPr>
            <p:ph idx="2" type="pic"/>
          </p:nvPr>
        </p:nvSpPr>
        <p:spPr>
          <a:xfrm>
            <a:off x="4076701" y="2743200"/>
            <a:ext cx="8116800" cy="8248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318" name="Shape 318"/>
        <p:cNvGrpSpPr/>
        <p:nvPr/>
      </p:nvGrpSpPr>
      <p:grpSpPr>
        <a:xfrm>
          <a:off x="0" y="0"/>
          <a:ext cx="0" cy="0"/>
          <a:chOff x="0" y="0"/>
          <a:chExt cx="0" cy="0"/>
        </a:xfrm>
      </p:grpSpPr>
      <p:sp>
        <p:nvSpPr>
          <p:cNvPr id="319" name="Google Shape;319;p135"/>
          <p:cNvSpPr/>
          <p:nvPr>
            <p:ph idx="2" type="pic"/>
          </p:nvPr>
        </p:nvSpPr>
        <p:spPr>
          <a:xfrm>
            <a:off x="12193588" y="2752725"/>
            <a:ext cx="8163900" cy="8220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320" name="Shape 320"/>
        <p:cNvGrpSpPr/>
        <p:nvPr/>
      </p:nvGrpSpPr>
      <p:grpSpPr>
        <a:xfrm>
          <a:off x="0" y="0"/>
          <a:ext cx="0" cy="0"/>
          <a:chOff x="0" y="0"/>
          <a:chExt cx="0" cy="0"/>
        </a:xfrm>
      </p:grpSpPr>
      <p:sp>
        <p:nvSpPr>
          <p:cNvPr id="321" name="Google Shape;321;p136"/>
          <p:cNvSpPr/>
          <p:nvPr>
            <p:ph idx="2" type="pic"/>
          </p:nvPr>
        </p:nvSpPr>
        <p:spPr>
          <a:xfrm>
            <a:off x="8146473" y="857250"/>
            <a:ext cx="8109600"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322" name="Shape 322"/>
        <p:cNvGrpSpPr/>
        <p:nvPr/>
      </p:nvGrpSpPr>
      <p:grpSpPr>
        <a:xfrm>
          <a:off x="0" y="0"/>
          <a:ext cx="0" cy="0"/>
          <a:chOff x="0" y="0"/>
          <a:chExt cx="0" cy="0"/>
        </a:xfrm>
      </p:grpSpPr>
      <p:sp>
        <p:nvSpPr>
          <p:cNvPr id="323" name="Google Shape;323;p137"/>
          <p:cNvSpPr/>
          <p:nvPr>
            <p:ph idx="2" type="pic"/>
          </p:nvPr>
        </p:nvSpPr>
        <p:spPr>
          <a:xfrm>
            <a:off x="8146473" y="1732547"/>
            <a:ext cx="8109600" cy="10269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324" name="Shape 324"/>
        <p:cNvGrpSpPr/>
        <p:nvPr/>
      </p:nvGrpSpPr>
      <p:grpSpPr>
        <a:xfrm>
          <a:off x="0" y="0"/>
          <a:ext cx="0" cy="0"/>
          <a:chOff x="0" y="0"/>
          <a:chExt cx="0" cy="0"/>
        </a:xfrm>
      </p:grpSpPr>
      <p:sp>
        <p:nvSpPr>
          <p:cNvPr id="325" name="Google Shape;325;p138"/>
          <p:cNvSpPr/>
          <p:nvPr>
            <p:ph idx="2" type="pic"/>
          </p:nvPr>
        </p:nvSpPr>
        <p:spPr>
          <a:xfrm>
            <a:off x="8146473" y="4572000"/>
            <a:ext cx="8109600"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326" name="Shape 326"/>
        <p:cNvGrpSpPr/>
        <p:nvPr/>
      </p:nvGrpSpPr>
      <p:grpSpPr>
        <a:xfrm>
          <a:off x="0" y="0"/>
          <a:ext cx="0" cy="0"/>
          <a:chOff x="0" y="0"/>
          <a:chExt cx="0" cy="0"/>
        </a:xfrm>
      </p:grpSpPr>
      <p:sp>
        <p:nvSpPr>
          <p:cNvPr id="327" name="Google Shape;327;p139"/>
          <p:cNvSpPr/>
          <p:nvPr>
            <p:ph idx="2" type="pic"/>
          </p:nvPr>
        </p:nvSpPr>
        <p:spPr>
          <a:xfrm>
            <a:off x="9753599" y="2743201"/>
            <a:ext cx="9770400" cy="7569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328" name="Shape 328"/>
        <p:cNvGrpSpPr/>
        <p:nvPr/>
      </p:nvGrpSpPr>
      <p:grpSpPr>
        <a:xfrm>
          <a:off x="0" y="0"/>
          <a:ext cx="0" cy="0"/>
          <a:chOff x="0" y="0"/>
          <a:chExt cx="0" cy="0"/>
        </a:xfrm>
      </p:grpSpPr>
      <p:sp>
        <p:nvSpPr>
          <p:cNvPr id="329" name="Google Shape;329;p140"/>
          <p:cNvSpPr/>
          <p:nvPr>
            <p:ph idx="2" type="pic"/>
          </p:nvPr>
        </p:nvSpPr>
        <p:spPr>
          <a:xfrm>
            <a:off x="4042611" y="0"/>
            <a:ext cx="8151000" cy="10251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0" name="Google Shape;330;p140"/>
          <p:cNvSpPr/>
          <p:nvPr>
            <p:ph idx="3" type="pic"/>
          </p:nvPr>
        </p:nvSpPr>
        <p:spPr>
          <a:xfrm>
            <a:off x="0" y="4572001"/>
            <a:ext cx="40425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331" name="Shape 331"/>
        <p:cNvGrpSpPr/>
        <p:nvPr/>
      </p:nvGrpSpPr>
      <p:grpSpPr>
        <a:xfrm>
          <a:off x="0" y="0"/>
          <a:ext cx="0" cy="0"/>
          <a:chOff x="0" y="0"/>
          <a:chExt cx="0" cy="0"/>
        </a:xfrm>
      </p:grpSpPr>
      <p:sp>
        <p:nvSpPr>
          <p:cNvPr id="332" name="Google Shape;332;p141"/>
          <p:cNvSpPr/>
          <p:nvPr>
            <p:ph idx="2" type="pic"/>
          </p:nvPr>
        </p:nvSpPr>
        <p:spPr>
          <a:xfrm flipH="1">
            <a:off x="14608641" y="841248"/>
            <a:ext cx="9028800" cy="12033600"/>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3" name="Google Shape;333;p141"/>
          <p:cNvSpPr/>
          <p:nvPr>
            <p:ph idx="3" type="pic"/>
          </p:nvPr>
        </p:nvSpPr>
        <p:spPr>
          <a:xfrm flipH="1">
            <a:off x="10550152" y="2743200"/>
            <a:ext cx="6494400"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37" name="Shape 37"/>
        <p:cNvGrpSpPr/>
        <p:nvPr/>
      </p:nvGrpSpPr>
      <p:grpSpPr>
        <a:xfrm>
          <a:off x="0" y="0"/>
          <a:ext cx="0" cy="0"/>
          <a:chOff x="0" y="0"/>
          <a:chExt cx="0" cy="0"/>
        </a:xfrm>
      </p:grpSpPr>
      <p:sp>
        <p:nvSpPr>
          <p:cNvPr id="38" name="Google Shape;38;p38"/>
          <p:cNvSpPr/>
          <p:nvPr>
            <p:ph idx="2" type="pic"/>
          </p:nvPr>
        </p:nvSpPr>
        <p:spPr>
          <a:xfrm>
            <a:off x="16280295" y="1709530"/>
            <a:ext cx="6619500" cy="10311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334" name="Shape 334"/>
        <p:cNvGrpSpPr/>
        <p:nvPr/>
      </p:nvGrpSpPr>
      <p:grpSpPr>
        <a:xfrm>
          <a:off x="0" y="0"/>
          <a:ext cx="0" cy="0"/>
          <a:chOff x="0" y="0"/>
          <a:chExt cx="0" cy="0"/>
        </a:xfrm>
      </p:grpSpPr>
      <p:sp>
        <p:nvSpPr>
          <p:cNvPr id="335" name="Google Shape;335;p142"/>
          <p:cNvSpPr/>
          <p:nvPr>
            <p:ph idx="2" type="pic"/>
          </p:nvPr>
        </p:nvSpPr>
        <p:spPr>
          <a:xfrm>
            <a:off x="12552040" y="1756610"/>
            <a:ext cx="10309500" cy="10245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6" name="Google Shape;336;p142"/>
          <p:cNvSpPr/>
          <p:nvPr>
            <p:ph idx="3" type="pic"/>
          </p:nvPr>
        </p:nvSpPr>
        <p:spPr>
          <a:xfrm>
            <a:off x="1507050" y="1756611"/>
            <a:ext cx="10309500" cy="10245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337" name="Shape 337"/>
        <p:cNvGrpSpPr/>
        <p:nvPr/>
      </p:nvGrpSpPr>
      <p:grpSpPr>
        <a:xfrm>
          <a:off x="0" y="0"/>
          <a:ext cx="0" cy="0"/>
          <a:chOff x="0" y="0"/>
          <a:chExt cx="0" cy="0"/>
        </a:xfrm>
      </p:grpSpPr>
      <p:sp>
        <p:nvSpPr>
          <p:cNvPr id="338" name="Google Shape;338;p143"/>
          <p:cNvSpPr/>
          <p:nvPr>
            <p:ph idx="2" type="pic"/>
          </p:nvPr>
        </p:nvSpPr>
        <p:spPr>
          <a:xfrm>
            <a:off x="2592388" y="7807568"/>
            <a:ext cx="19202400" cy="5908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39" name="Shape 339"/>
        <p:cNvGrpSpPr/>
        <p:nvPr/>
      </p:nvGrpSpPr>
      <p:grpSpPr>
        <a:xfrm>
          <a:off x="0" y="0"/>
          <a:ext cx="0" cy="0"/>
          <a:chOff x="0" y="0"/>
          <a:chExt cx="0" cy="0"/>
        </a:xfrm>
      </p:grpSpPr>
      <p:sp>
        <p:nvSpPr>
          <p:cNvPr id="340" name="Google Shape;340;p144"/>
          <p:cNvSpPr/>
          <p:nvPr>
            <p:ph idx="2" type="pic"/>
          </p:nvPr>
        </p:nvSpPr>
        <p:spPr>
          <a:xfrm>
            <a:off x="-1" y="6900530"/>
            <a:ext cx="24387300" cy="6815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41" name="Shape 341"/>
        <p:cNvGrpSpPr/>
        <p:nvPr/>
      </p:nvGrpSpPr>
      <p:grpSpPr>
        <a:xfrm>
          <a:off x="0" y="0"/>
          <a:ext cx="0" cy="0"/>
          <a:chOff x="0" y="0"/>
          <a:chExt cx="0" cy="0"/>
        </a:xfrm>
      </p:grpSpPr>
      <p:sp>
        <p:nvSpPr>
          <p:cNvPr id="342" name="Google Shape;342;p145"/>
          <p:cNvSpPr/>
          <p:nvPr>
            <p:ph idx="2" type="pic"/>
          </p:nvPr>
        </p:nvSpPr>
        <p:spPr>
          <a:xfrm>
            <a:off x="8305148" y="1"/>
            <a:ext cx="77769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43" name="Shape 343"/>
        <p:cNvGrpSpPr/>
        <p:nvPr/>
      </p:nvGrpSpPr>
      <p:grpSpPr>
        <a:xfrm>
          <a:off x="0" y="0"/>
          <a:ext cx="0" cy="0"/>
          <a:chOff x="0" y="0"/>
          <a:chExt cx="0" cy="0"/>
        </a:xfrm>
      </p:grpSpPr>
      <p:sp>
        <p:nvSpPr>
          <p:cNvPr id="344" name="Google Shape;344;p146"/>
          <p:cNvSpPr/>
          <p:nvPr>
            <p:ph idx="2" type="pic"/>
          </p:nvPr>
        </p:nvSpPr>
        <p:spPr>
          <a:xfrm>
            <a:off x="0" y="0"/>
            <a:ext cx="150981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45" name="Shape 345"/>
        <p:cNvGrpSpPr/>
        <p:nvPr/>
      </p:nvGrpSpPr>
      <p:grpSpPr>
        <a:xfrm>
          <a:off x="0" y="0"/>
          <a:ext cx="0" cy="0"/>
          <a:chOff x="0" y="0"/>
          <a:chExt cx="0" cy="0"/>
        </a:xfrm>
      </p:grpSpPr>
      <p:sp>
        <p:nvSpPr>
          <p:cNvPr id="346" name="Google Shape;346;p147"/>
          <p:cNvSpPr/>
          <p:nvPr>
            <p:ph idx="2" type="pic"/>
          </p:nvPr>
        </p:nvSpPr>
        <p:spPr>
          <a:xfrm>
            <a:off x="1390800" y="1457400"/>
            <a:ext cx="10802700"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7" name="Google Shape;347;p147"/>
          <p:cNvSpPr/>
          <p:nvPr>
            <p:ph idx="3" type="pic"/>
          </p:nvPr>
        </p:nvSpPr>
        <p:spPr>
          <a:xfrm>
            <a:off x="12193588" y="1457400"/>
            <a:ext cx="10799700"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48" name="Shape 348"/>
        <p:cNvGrpSpPr/>
        <p:nvPr/>
      </p:nvGrpSpPr>
      <p:grpSpPr>
        <a:xfrm>
          <a:off x="0" y="0"/>
          <a:ext cx="0" cy="0"/>
          <a:chOff x="0" y="0"/>
          <a:chExt cx="0" cy="0"/>
        </a:xfrm>
      </p:grpSpPr>
      <p:sp>
        <p:nvSpPr>
          <p:cNvPr id="349" name="Google Shape;349;p148"/>
          <p:cNvSpPr/>
          <p:nvPr>
            <p:ph idx="2" type="pic"/>
          </p:nvPr>
        </p:nvSpPr>
        <p:spPr>
          <a:xfrm>
            <a:off x="3756654" y="-1"/>
            <a:ext cx="9601200" cy="2998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0" name="Google Shape;350;p148"/>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51" name="Shape 351"/>
        <p:cNvGrpSpPr/>
        <p:nvPr/>
      </p:nvGrpSpPr>
      <p:grpSpPr>
        <a:xfrm>
          <a:off x="0" y="0"/>
          <a:ext cx="0" cy="0"/>
          <a:chOff x="0" y="0"/>
          <a:chExt cx="0" cy="0"/>
        </a:xfrm>
      </p:grpSpPr>
      <p:sp>
        <p:nvSpPr>
          <p:cNvPr id="352" name="Google Shape;352;p149"/>
          <p:cNvSpPr/>
          <p:nvPr>
            <p:ph idx="2" type="pic"/>
          </p:nvPr>
        </p:nvSpPr>
        <p:spPr>
          <a:xfrm>
            <a:off x="1390979" y="1457400"/>
            <a:ext cx="12814200" cy="8260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53" name="Shape 353"/>
        <p:cNvGrpSpPr/>
        <p:nvPr/>
      </p:nvGrpSpPr>
      <p:grpSpPr>
        <a:xfrm>
          <a:off x="0" y="0"/>
          <a:ext cx="0" cy="0"/>
          <a:chOff x="0" y="0"/>
          <a:chExt cx="0" cy="0"/>
        </a:xfrm>
      </p:grpSpPr>
      <p:sp>
        <p:nvSpPr>
          <p:cNvPr id="354" name="Google Shape;354;p150"/>
          <p:cNvSpPr/>
          <p:nvPr>
            <p:ph idx="2" type="pic"/>
          </p:nvPr>
        </p:nvSpPr>
        <p:spPr>
          <a:xfrm>
            <a:off x="10182077" y="4021732"/>
            <a:ext cx="12814200" cy="8260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55" name="Shape 355"/>
        <p:cNvGrpSpPr/>
        <p:nvPr/>
      </p:nvGrpSpPr>
      <p:grpSpPr>
        <a:xfrm>
          <a:off x="0" y="0"/>
          <a:ext cx="0" cy="0"/>
          <a:chOff x="0" y="0"/>
          <a:chExt cx="0" cy="0"/>
        </a:xfrm>
      </p:grpSpPr>
      <p:sp>
        <p:nvSpPr>
          <p:cNvPr id="356" name="Google Shape;356;p151"/>
          <p:cNvSpPr/>
          <p:nvPr>
            <p:ph idx="2" type="pic"/>
          </p:nvPr>
        </p:nvSpPr>
        <p:spPr>
          <a:xfrm>
            <a:off x="18310302" y="-49170"/>
            <a:ext cx="6073800" cy="9215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7" name="Google Shape;357;p151"/>
          <p:cNvSpPr/>
          <p:nvPr>
            <p:ph idx="3" type="pic"/>
          </p:nvPr>
        </p:nvSpPr>
        <p:spPr>
          <a:xfrm>
            <a:off x="1" y="9166302"/>
            <a:ext cx="6088500" cy="454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Custom Layout">
  <p:cSld name="60_Custom Layout">
    <p:spTree>
      <p:nvGrpSpPr>
        <p:cNvPr id="39" name="Shape 39"/>
        <p:cNvGrpSpPr/>
        <p:nvPr/>
      </p:nvGrpSpPr>
      <p:grpSpPr>
        <a:xfrm>
          <a:off x="0" y="0"/>
          <a:ext cx="0" cy="0"/>
          <a:chOff x="0" y="0"/>
          <a:chExt cx="0" cy="0"/>
        </a:xfrm>
      </p:grpSpPr>
      <p:sp>
        <p:nvSpPr>
          <p:cNvPr id="40" name="Google Shape;40;p33"/>
          <p:cNvSpPr/>
          <p:nvPr>
            <p:ph idx="2" type="pic"/>
          </p:nvPr>
        </p:nvSpPr>
        <p:spPr>
          <a:xfrm flipH="1">
            <a:off x="14608641" y="841248"/>
            <a:ext cx="9028800" cy="12033600"/>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 name="Google Shape;41;p33"/>
          <p:cNvSpPr/>
          <p:nvPr>
            <p:ph idx="3" type="pic"/>
          </p:nvPr>
        </p:nvSpPr>
        <p:spPr>
          <a:xfrm flipH="1">
            <a:off x="10550152" y="2743200"/>
            <a:ext cx="6494400"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58" name="Shape 358"/>
        <p:cNvGrpSpPr/>
        <p:nvPr/>
      </p:nvGrpSpPr>
      <p:grpSpPr>
        <a:xfrm>
          <a:off x="0" y="0"/>
          <a:ext cx="0" cy="0"/>
          <a:chOff x="0" y="0"/>
          <a:chExt cx="0" cy="0"/>
        </a:xfrm>
      </p:grpSpPr>
      <p:sp>
        <p:nvSpPr>
          <p:cNvPr id="359" name="Google Shape;359;p152"/>
          <p:cNvSpPr/>
          <p:nvPr>
            <p:ph idx="2" type="pic"/>
          </p:nvPr>
        </p:nvSpPr>
        <p:spPr>
          <a:xfrm>
            <a:off x="14630400" y="1780673"/>
            <a:ext cx="9023700" cy="7363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0" name="Google Shape;360;p152"/>
          <p:cNvSpPr/>
          <p:nvPr>
            <p:ph idx="3" type="pic"/>
          </p:nvPr>
        </p:nvSpPr>
        <p:spPr>
          <a:xfrm>
            <a:off x="1" y="6858000"/>
            <a:ext cx="30495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61" name="Shape 361"/>
        <p:cNvGrpSpPr/>
        <p:nvPr/>
      </p:nvGrpSpPr>
      <p:grpSpPr>
        <a:xfrm>
          <a:off x="0" y="0"/>
          <a:ext cx="0" cy="0"/>
          <a:chOff x="0" y="0"/>
          <a:chExt cx="0" cy="0"/>
        </a:xfrm>
      </p:grpSpPr>
      <p:sp>
        <p:nvSpPr>
          <p:cNvPr id="362" name="Google Shape;362;p153"/>
          <p:cNvSpPr/>
          <p:nvPr>
            <p:ph idx="2" type="pic"/>
          </p:nvPr>
        </p:nvSpPr>
        <p:spPr>
          <a:xfrm>
            <a:off x="6096000" y="1695450"/>
            <a:ext cx="6097500" cy="6877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3" name="Google Shape;363;p153"/>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4" name="Google Shape;364;p153"/>
          <p:cNvSpPr/>
          <p:nvPr>
            <p:ph idx="4" type="pic"/>
          </p:nvPr>
        </p:nvSpPr>
        <p:spPr>
          <a:xfrm>
            <a:off x="14630400" y="8248650"/>
            <a:ext cx="6724500" cy="4629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65" name="Shape 365"/>
        <p:cNvGrpSpPr/>
        <p:nvPr/>
      </p:nvGrpSpPr>
      <p:grpSpPr>
        <a:xfrm>
          <a:off x="0" y="0"/>
          <a:ext cx="0" cy="0"/>
          <a:chOff x="0" y="0"/>
          <a:chExt cx="0" cy="0"/>
        </a:xfrm>
      </p:grpSpPr>
      <p:sp>
        <p:nvSpPr>
          <p:cNvPr id="366" name="Google Shape;366;p154"/>
          <p:cNvSpPr/>
          <p:nvPr>
            <p:ph idx="2" type="pic"/>
          </p:nvPr>
        </p:nvSpPr>
        <p:spPr>
          <a:xfrm>
            <a:off x="9777663" y="0"/>
            <a:ext cx="4852800" cy="459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7" name="Google Shape;367;p154"/>
          <p:cNvSpPr/>
          <p:nvPr>
            <p:ph idx="3" type="pic"/>
          </p:nvPr>
        </p:nvSpPr>
        <p:spPr>
          <a:xfrm>
            <a:off x="2719138" y="6858000"/>
            <a:ext cx="3368700"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8" name="Google Shape;368;p154"/>
          <p:cNvSpPr/>
          <p:nvPr>
            <p:ph idx="4" type="pic"/>
          </p:nvPr>
        </p:nvSpPr>
        <p:spPr>
          <a:xfrm>
            <a:off x="18985831" y="6087979"/>
            <a:ext cx="3875700" cy="6765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69" name="Shape 369"/>
        <p:cNvGrpSpPr/>
        <p:nvPr/>
      </p:nvGrpSpPr>
      <p:grpSpPr>
        <a:xfrm>
          <a:off x="0" y="0"/>
          <a:ext cx="0" cy="0"/>
          <a:chOff x="0" y="0"/>
          <a:chExt cx="0" cy="0"/>
        </a:xfrm>
      </p:grpSpPr>
      <p:sp>
        <p:nvSpPr>
          <p:cNvPr id="370" name="Google Shape;370;p155"/>
          <p:cNvSpPr/>
          <p:nvPr>
            <p:ph idx="2" type="pic"/>
          </p:nvPr>
        </p:nvSpPr>
        <p:spPr>
          <a:xfrm>
            <a:off x="3049588" y="2743200"/>
            <a:ext cx="5059800" cy="6448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1" name="Google Shape;371;p155"/>
          <p:cNvSpPr/>
          <p:nvPr>
            <p:ph idx="3" type="pic"/>
          </p:nvPr>
        </p:nvSpPr>
        <p:spPr>
          <a:xfrm>
            <a:off x="14606338" y="4578439"/>
            <a:ext cx="4917900" cy="9137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72" name="Shape 372"/>
        <p:cNvGrpSpPr/>
        <p:nvPr/>
      </p:nvGrpSpPr>
      <p:grpSpPr>
        <a:xfrm>
          <a:off x="0" y="0"/>
          <a:ext cx="0" cy="0"/>
          <a:chOff x="0" y="0"/>
          <a:chExt cx="0" cy="0"/>
        </a:xfrm>
      </p:grpSpPr>
      <p:sp>
        <p:nvSpPr>
          <p:cNvPr id="373" name="Google Shape;373;p156"/>
          <p:cNvSpPr/>
          <p:nvPr>
            <p:ph idx="2" type="pic"/>
          </p:nvPr>
        </p:nvSpPr>
        <p:spPr>
          <a:xfrm>
            <a:off x="14630400" y="0"/>
            <a:ext cx="56895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4" name="Google Shape;374;p156"/>
          <p:cNvSpPr/>
          <p:nvPr>
            <p:ph idx="3" type="pic"/>
          </p:nvPr>
        </p:nvSpPr>
        <p:spPr>
          <a:xfrm>
            <a:off x="16256000" y="9166302"/>
            <a:ext cx="8131200" cy="3720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75" name="Shape 375"/>
        <p:cNvGrpSpPr/>
        <p:nvPr/>
      </p:nvGrpSpPr>
      <p:grpSpPr>
        <a:xfrm>
          <a:off x="0" y="0"/>
          <a:ext cx="0" cy="0"/>
          <a:chOff x="0" y="0"/>
          <a:chExt cx="0" cy="0"/>
        </a:xfrm>
      </p:grpSpPr>
      <p:sp>
        <p:nvSpPr>
          <p:cNvPr id="376" name="Google Shape;376;p157"/>
          <p:cNvSpPr/>
          <p:nvPr>
            <p:ph idx="2" type="pic"/>
          </p:nvPr>
        </p:nvSpPr>
        <p:spPr>
          <a:xfrm>
            <a:off x="6098583" y="846666"/>
            <a:ext cx="6095100" cy="6011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7" name="Google Shape;377;p157"/>
          <p:cNvSpPr/>
          <p:nvPr>
            <p:ph idx="3" type="pic"/>
          </p:nvPr>
        </p:nvSpPr>
        <p:spPr>
          <a:xfrm>
            <a:off x="1510301" y="5486400"/>
            <a:ext cx="2547900"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78" name="Shape 378"/>
        <p:cNvGrpSpPr/>
        <p:nvPr/>
      </p:nvGrpSpPr>
      <p:grpSpPr>
        <a:xfrm>
          <a:off x="0" y="0"/>
          <a:ext cx="0" cy="0"/>
          <a:chOff x="0" y="0"/>
          <a:chExt cx="0" cy="0"/>
        </a:xfrm>
      </p:grpSpPr>
      <p:sp>
        <p:nvSpPr>
          <p:cNvPr id="379" name="Google Shape;379;p158"/>
          <p:cNvSpPr/>
          <p:nvPr>
            <p:ph idx="2" type="pic"/>
          </p:nvPr>
        </p:nvSpPr>
        <p:spPr>
          <a:xfrm>
            <a:off x="1524000" y="846667"/>
            <a:ext cx="10669500" cy="3708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0" name="Google Shape;380;p158"/>
          <p:cNvSpPr/>
          <p:nvPr>
            <p:ph idx="3" type="pic"/>
          </p:nvPr>
        </p:nvSpPr>
        <p:spPr>
          <a:xfrm>
            <a:off x="8144933" y="6858001"/>
            <a:ext cx="4048800"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81" name="Shape 381"/>
        <p:cNvGrpSpPr/>
        <p:nvPr/>
      </p:nvGrpSpPr>
      <p:grpSpPr>
        <a:xfrm>
          <a:off x="0" y="0"/>
          <a:ext cx="0" cy="0"/>
          <a:chOff x="0" y="0"/>
          <a:chExt cx="0" cy="0"/>
        </a:xfrm>
      </p:grpSpPr>
      <p:sp>
        <p:nvSpPr>
          <p:cNvPr id="382" name="Google Shape;382;p159"/>
          <p:cNvSpPr/>
          <p:nvPr>
            <p:ph idx="2" type="pic"/>
          </p:nvPr>
        </p:nvSpPr>
        <p:spPr>
          <a:xfrm>
            <a:off x="1524000" y="846667"/>
            <a:ext cx="10669500" cy="3708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3" name="Google Shape;383;p159"/>
          <p:cNvSpPr/>
          <p:nvPr>
            <p:ph idx="3" type="pic"/>
          </p:nvPr>
        </p:nvSpPr>
        <p:spPr>
          <a:xfrm>
            <a:off x="14630400" y="846666"/>
            <a:ext cx="3676800" cy="11154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84" name="Shape 384"/>
        <p:cNvGrpSpPr/>
        <p:nvPr/>
      </p:nvGrpSpPr>
      <p:grpSpPr>
        <a:xfrm>
          <a:off x="0" y="0"/>
          <a:ext cx="0" cy="0"/>
          <a:chOff x="0" y="0"/>
          <a:chExt cx="0" cy="0"/>
        </a:xfrm>
      </p:grpSpPr>
      <p:sp>
        <p:nvSpPr>
          <p:cNvPr id="385" name="Google Shape;385;p160"/>
          <p:cNvSpPr/>
          <p:nvPr>
            <p:ph idx="2" type="pic"/>
          </p:nvPr>
        </p:nvSpPr>
        <p:spPr>
          <a:xfrm>
            <a:off x="16291248" y="2743200"/>
            <a:ext cx="6570300" cy="4133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6" name="Google Shape;386;p160"/>
          <p:cNvSpPr/>
          <p:nvPr>
            <p:ph idx="3" type="pic"/>
          </p:nvPr>
        </p:nvSpPr>
        <p:spPr>
          <a:xfrm>
            <a:off x="9759820" y="1530221"/>
            <a:ext cx="4870500" cy="3956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7" name="Google Shape;387;p160"/>
          <p:cNvSpPr/>
          <p:nvPr>
            <p:ph idx="4" type="pic"/>
          </p:nvPr>
        </p:nvSpPr>
        <p:spPr>
          <a:xfrm>
            <a:off x="17075020" y="8714791"/>
            <a:ext cx="6570300" cy="4133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8" name="Google Shape;388;p160"/>
          <p:cNvSpPr/>
          <p:nvPr>
            <p:ph idx="5" type="pic"/>
          </p:nvPr>
        </p:nvSpPr>
        <p:spPr>
          <a:xfrm>
            <a:off x="10543591" y="7501812"/>
            <a:ext cx="4870500" cy="3956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89" name="Shape 389"/>
        <p:cNvGrpSpPr/>
        <p:nvPr/>
      </p:nvGrpSpPr>
      <p:grpSpPr>
        <a:xfrm>
          <a:off x="0" y="0"/>
          <a:ext cx="0" cy="0"/>
          <a:chOff x="0" y="0"/>
          <a:chExt cx="0" cy="0"/>
        </a:xfrm>
      </p:grpSpPr>
      <p:sp>
        <p:nvSpPr>
          <p:cNvPr id="390" name="Google Shape;390;p161"/>
          <p:cNvSpPr/>
          <p:nvPr>
            <p:ph idx="2" type="pic"/>
          </p:nvPr>
        </p:nvSpPr>
        <p:spPr>
          <a:xfrm>
            <a:off x="0" y="818146"/>
            <a:ext cx="6087900" cy="7411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1" name="Google Shape;391;p161"/>
          <p:cNvSpPr/>
          <p:nvPr>
            <p:ph idx="3" type="pic"/>
          </p:nvPr>
        </p:nvSpPr>
        <p:spPr>
          <a:xfrm>
            <a:off x="794084" y="9144000"/>
            <a:ext cx="7291200"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2" name="Google Shape;392;p161"/>
          <p:cNvSpPr/>
          <p:nvPr>
            <p:ph idx="4" type="pic"/>
          </p:nvPr>
        </p:nvSpPr>
        <p:spPr>
          <a:xfrm>
            <a:off x="9769642" y="6857999"/>
            <a:ext cx="8566500" cy="4138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3" name="Google Shape;393;p161"/>
          <p:cNvSpPr/>
          <p:nvPr>
            <p:ph idx="5" type="pic"/>
          </p:nvPr>
        </p:nvSpPr>
        <p:spPr>
          <a:xfrm>
            <a:off x="12193588" y="818146"/>
            <a:ext cx="7321500" cy="4668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4" name="Google Shape;394;p161"/>
          <p:cNvSpPr/>
          <p:nvPr>
            <p:ph idx="6" type="pic"/>
          </p:nvPr>
        </p:nvSpPr>
        <p:spPr>
          <a:xfrm>
            <a:off x="19515220" y="6858000"/>
            <a:ext cx="4872000" cy="6015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 name="Shape 42"/>
        <p:cNvGrpSpPr/>
        <p:nvPr/>
      </p:nvGrpSpPr>
      <p:grpSpPr>
        <a:xfrm>
          <a:off x="0" y="0"/>
          <a:ext cx="0" cy="0"/>
          <a:chOff x="0" y="0"/>
          <a:chExt cx="0" cy="0"/>
        </a:xfrm>
      </p:grpSpPr>
      <p:sp>
        <p:nvSpPr>
          <p:cNvPr id="43" name="Google Shape;43;p36"/>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95" name="Shape 395"/>
        <p:cNvGrpSpPr/>
        <p:nvPr/>
      </p:nvGrpSpPr>
      <p:grpSpPr>
        <a:xfrm>
          <a:off x="0" y="0"/>
          <a:ext cx="0" cy="0"/>
          <a:chOff x="0" y="0"/>
          <a:chExt cx="0" cy="0"/>
        </a:xfrm>
      </p:grpSpPr>
      <p:sp>
        <p:nvSpPr>
          <p:cNvPr id="396" name="Google Shape;396;p162"/>
          <p:cNvSpPr/>
          <p:nvPr>
            <p:ph idx="2" type="pic"/>
          </p:nvPr>
        </p:nvSpPr>
        <p:spPr>
          <a:xfrm>
            <a:off x="0" y="5486399"/>
            <a:ext cx="6087900"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7" name="Google Shape;397;p162"/>
          <p:cNvSpPr/>
          <p:nvPr>
            <p:ph idx="3" type="pic"/>
          </p:nvPr>
        </p:nvSpPr>
        <p:spPr>
          <a:xfrm>
            <a:off x="0" y="0"/>
            <a:ext cx="8181600"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8" name="Google Shape;398;p162"/>
          <p:cNvSpPr/>
          <p:nvPr>
            <p:ph idx="4" type="pic"/>
          </p:nvPr>
        </p:nvSpPr>
        <p:spPr>
          <a:xfrm>
            <a:off x="8181474" y="6858000"/>
            <a:ext cx="8037000"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9" name="Google Shape;399;p162"/>
          <p:cNvSpPr/>
          <p:nvPr>
            <p:ph idx="5" type="pic"/>
          </p:nvPr>
        </p:nvSpPr>
        <p:spPr>
          <a:xfrm>
            <a:off x="9769643" y="818146"/>
            <a:ext cx="8532900" cy="4668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0" name="Google Shape;400;p162"/>
          <p:cNvSpPr/>
          <p:nvPr>
            <p:ph idx="6" type="pic"/>
          </p:nvPr>
        </p:nvSpPr>
        <p:spPr>
          <a:xfrm>
            <a:off x="18302516" y="6858000"/>
            <a:ext cx="53274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401" name="Shape 401"/>
        <p:cNvGrpSpPr/>
        <p:nvPr/>
      </p:nvGrpSpPr>
      <p:grpSpPr>
        <a:xfrm>
          <a:off x="0" y="0"/>
          <a:ext cx="0" cy="0"/>
          <a:chOff x="0" y="0"/>
          <a:chExt cx="0" cy="0"/>
        </a:xfrm>
      </p:grpSpPr>
      <p:sp>
        <p:nvSpPr>
          <p:cNvPr id="402" name="Google Shape;402;p163"/>
          <p:cNvSpPr/>
          <p:nvPr>
            <p:ph idx="2" type="pic"/>
          </p:nvPr>
        </p:nvSpPr>
        <p:spPr>
          <a:xfrm>
            <a:off x="721895" y="6858000"/>
            <a:ext cx="5366100" cy="5991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3" name="Google Shape;403;p163"/>
          <p:cNvSpPr/>
          <p:nvPr>
            <p:ph idx="3" type="pic"/>
          </p:nvPr>
        </p:nvSpPr>
        <p:spPr>
          <a:xfrm>
            <a:off x="721894" y="818146"/>
            <a:ext cx="7459500" cy="3753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4" name="Google Shape;404;p163"/>
          <p:cNvSpPr/>
          <p:nvPr>
            <p:ph idx="4" type="pic"/>
          </p:nvPr>
        </p:nvSpPr>
        <p:spPr>
          <a:xfrm>
            <a:off x="8061951" y="9095872"/>
            <a:ext cx="7459500" cy="3753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5" name="Google Shape;405;p163"/>
          <p:cNvSpPr/>
          <p:nvPr>
            <p:ph idx="5" type="pic"/>
          </p:nvPr>
        </p:nvSpPr>
        <p:spPr>
          <a:xfrm>
            <a:off x="10155447" y="866274"/>
            <a:ext cx="5366100" cy="5991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6" name="Google Shape;406;p163"/>
          <p:cNvSpPr/>
          <p:nvPr>
            <p:ph idx="6" type="pic"/>
          </p:nvPr>
        </p:nvSpPr>
        <p:spPr>
          <a:xfrm>
            <a:off x="17495503" y="866274"/>
            <a:ext cx="6891600" cy="3753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7" name="Google Shape;407;p163"/>
          <p:cNvSpPr/>
          <p:nvPr>
            <p:ph idx="7" type="pic"/>
          </p:nvPr>
        </p:nvSpPr>
        <p:spPr>
          <a:xfrm>
            <a:off x="17495503" y="6858000"/>
            <a:ext cx="5366100" cy="5991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408" name="Shape 408"/>
        <p:cNvGrpSpPr/>
        <p:nvPr/>
      </p:nvGrpSpPr>
      <p:grpSpPr>
        <a:xfrm>
          <a:off x="0" y="0"/>
          <a:ext cx="0" cy="0"/>
          <a:chOff x="0" y="0"/>
          <a:chExt cx="0" cy="0"/>
        </a:xfrm>
      </p:grpSpPr>
      <p:sp>
        <p:nvSpPr>
          <p:cNvPr id="409" name="Google Shape;409;p164"/>
          <p:cNvSpPr/>
          <p:nvPr>
            <p:ph idx="2" type="pic"/>
          </p:nvPr>
        </p:nvSpPr>
        <p:spPr>
          <a:xfrm>
            <a:off x="2446317" y="15372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0" name="Google Shape;410;p164"/>
          <p:cNvSpPr/>
          <p:nvPr>
            <p:ph idx="3" type="pic"/>
          </p:nvPr>
        </p:nvSpPr>
        <p:spPr>
          <a:xfrm>
            <a:off x="8543904" y="24135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1" name="Google Shape;411;p164"/>
          <p:cNvSpPr/>
          <p:nvPr>
            <p:ph idx="4" type="pic"/>
          </p:nvPr>
        </p:nvSpPr>
        <p:spPr>
          <a:xfrm>
            <a:off x="20737491" y="53091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412" name="Shape 412"/>
        <p:cNvGrpSpPr/>
        <p:nvPr/>
      </p:nvGrpSpPr>
      <p:grpSpPr>
        <a:xfrm>
          <a:off x="0" y="0"/>
          <a:ext cx="0" cy="0"/>
          <a:chOff x="0" y="0"/>
          <a:chExt cx="0" cy="0"/>
        </a:xfrm>
      </p:grpSpPr>
      <p:sp>
        <p:nvSpPr>
          <p:cNvPr id="413" name="Google Shape;413;p165"/>
          <p:cNvSpPr/>
          <p:nvPr>
            <p:ph idx="2" type="pic"/>
          </p:nvPr>
        </p:nvSpPr>
        <p:spPr>
          <a:xfrm>
            <a:off x="2446317" y="15372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4" name="Google Shape;414;p165"/>
          <p:cNvSpPr/>
          <p:nvPr>
            <p:ph idx="3" type="pic"/>
          </p:nvPr>
        </p:nvSpPr>
        <p:spPr>
          <a:xfrm>
            <a:off x="14641491" y="529010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5" name="Google Shape;415;p165"/>
          <p:cNvSpPr/>
          <p:nvPr>
            <p:ph idx="4" type="pic"/>
          </p:nvPr>
        </p:nvSpPr>
        <p:spPr>
          <a:xfrm>
            <a:off x="20739078" y="8514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416" name="Shape 416"/>
        <p:cNvGrpSpPr/>
        <p:nvPr/>
      </p:nvGrpSpPr>
      <p:grpSpPr>
        <a:xfrm>
          <a:off x="0" y="0"/>
          <a:ext cx="0" cy="0"/>
          <a:chOff x="0" y="0"/>
          <a:chExt cx="0" cy="0"/>
        </a:xfrm>
      </p:grpSpPr>
      <p:pic>
        <p:nvPicPr>
          <p:cNvPr id="417" name="Google Shape;417;p166"/>
          <p:cNvPicPr preferRelativeResize="0"/>
          <p:nvPr/>
        </p:nvPicPr>
        <p:blipFill rotWithShape="1">
          <a:blip r:embed="rId2">
            <a:alphaModFix/>
          </a:blip>
          <a:srcRect b="0" l="0" r="0" t="0"/>
          <a:stretch/>
        </p:blipFill>
        <p:spPr>
          <a:xfrm>
            <a:off x="1976542" y="-2935088"/>
            <a:ext cx="7818339" cy="10634517"/>
          </a:xfrm>
          <a:prstGeom prst="rect">
            <a:avLst/>
          </a:prstGeom>
          <a:noFill/>
          <a:ln>
            <a:noFill/>
          </a:ln>
        </p:spPr>
      </p:pic>
      <p:sp>
        <p:nvSpPr>
          <p:cNvPr id="418" name="Google Shape;418;p166"/>
          <p:cNvSpPr/>
          <p:nvPr>
            <p:ph idx="2" type="pic"/>
          </p:nvPr>
        </p:nvSpPr>
        <p:spPr>
          <a:xfrm>
            <a:off x="2810973" y="-2093063"/>
            <a:ext cx="6119700" cy="8208300"/>
          </a:xfrm>
          <a:prstGeom prst="rect">
            <a:avLst/>
          </a:prstGeom>
          <a:solidFill>
            <a:srgbClr val="A7BFCA"/>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19" name="Google Shape;419;p166"/>
          <p:cNvPicPr preferRelativeResize="0"/>
          <p:nvPr/>
        </p:nvPicPr>
        <p:blipFill rotWithShape="1">
          <a:blip r:embed="rId2">
            <a:alphaModFix/>
          </a:blip>
          <a:srcRect b="0" l="0" r="0" t="0"/>
          <a:stretch/>
        </p:blipFill>
        <p:spPr>
          <a:xfrm>
            <a:off x="14630594" y="6808658"/>
            <a:ext cx="7818339" cy="10634517"/>
          </a:xfrm>
          <a:prstGeom prst="rect">
            <a:avLst/>
          </a:prstGeom>
          <a:noFill/>
          <a:ln>
            <a:noFill/>
          </a:ln>
        </p:spPr>
      </p:pic>
      <p:sp>
        <p:nvSpPr>
          <p:cNvPr id="420" name="Google Shape;420;p166"/>
          <p:cNvSpPr/>
          <p:nvPr>
            <p:ph idx="3" type="pic"/>
          </p:nvPr>
        </p:nvSpPr>
        <p:spPr>
          <a:xfrm>
            <a:off x="15465025" y="7650683"/>
            <a:ext cx="6119700" cy="8208300"/>
          </a:xfrm>
          <a:prstGeom prst="rect">
            <a:avLst/>
          </a:prstGeom>
          <a:solidFill>
            <a:srgbClr val="A7BFCA"/>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421" name="Shape 421"/>
        <p:cNvGrpSpPr/>
        <p:nvPr/>
      </p:nvGrpSpPr>
      <p:grpSpPr>
        <a:xfrm>
          <a:off x="0" y="0"/>
          <a:ext cx="0" cy="0"/>
          <a:chOff x="0" y="0"/>
          <a:chExt cx="0" cy="0"/>
        </a:xfrm>
      </p:grpSpPr>
      <p:grpSp>
        <p:nvGrpSpPr>
          <p:cNvPr id="422" name="Google Shape;422;p167"/>
          <p:cNvGrpSpPr/>
          <p:nvPr/>
        </p:nvGrpSpPr>
        <p:grpSpPr>
          <a:xfrm>
            <a:off x="8952429" y="2753198"/>
            <a:ext cx="3296056" cy="6769544"/>
            <a:chOff x="3739073" y="951230"/>
            <a:chExt cx="1665853" cy="3421381"/>
          </a:xfrm>
        </p:grpSpPr>
        <p:pic>
          <p:nvPicPr>
            <p:cNvPr id="423" name="Google Shape;423;p167"/>
            <p:cNvPicPr preferRelativeResize="0"/>
            <p:nvPr/>
          </p:nvPicPr>
          <p:blipFill rotWithShape="1">
            <a:blip r:embed="rId2">
              <a:alphaModFix/>
            </a:blip>
            <a:srcRect b="0" l="0" r="0" t="0"/>
            <a:stretch/>
          </p:blipFill>
          <p:spPr>
            <a:xfrm>
              <a:off x="3739073" y="951230"/>
              <a:ext cx="1665853" cy="3421381"/>
            </a:xfrm>
            <a:prstGeom prst="rect">
              <a:avLst/>
            </a:prstGeom>
            <a:noFill/>
            <a:ln>
              <a:noFill/>
            </a:ln>
          </p:spPr>
        </p:pic>
        <p:sp>
          <p:nvSpPr>
            <p:cNvPr id="424" name="Google Shape;424;p167"/>
            <p:cNvSpPr/>
            <p:nvPr/>
          </p:nvSpPr>
          <p:spPr>
            <a:xfrm>
              <a:off x="3850640" y="1361440"/>
              <a:ext cx="1442700" cy="2560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425" name="Google Shape;425;p167"/>
          <p:cNvSpPr/>
          <p:nvPr>
            <p:ph idx="2" type="pic"/>
          </p:nvPr>
        </p:nvSpPr>
        <p:spPr>
          <a:xfrm>
            <a:off x="9156664" y="3424623"/>
            <a:ext cx="2887500" cy="5256600"/>
          </a:xfrm>
          <a:prstGeom prst="rect">
            <a:avLst/>
          </a:prstGeom>
          <a:solidFill>
            <a:srgbClr val="CCCECC"/>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26" name="Google Shape;426;p167"/>
          <p:cNvPicPr preferRelativeResize="0"/>
          <p:nvPr/>
        </p:nvPicPr>
        <p:blipFill rotWithShape="1">
          <a:blip r:embed="rId3">
            <a:alphaModFix/>
          </a:blip>
          <a:srcRect b="0" l="0" r="0" t="0"/>
          <a:stretch/>
        </p:blipFill>
        <p:spPr>
          <a:xfrm rot="5400000">
            <a:off x="-3106077" y="4033452"/>
            <a:ext cx="7818339" cy="10634517"/>
          </a:xfrm>
          <a:prstGeom prst="rect">
            <a:avLst/>
          </a:prstGeom>
          <a:noFill/>
          <a:ln>
            <a:noFill/>
          </a:ln>
        </p:spPr>
      </p:pic>
      <p:sp>
        <p:nvSpPr>
          <p:cNvPr id="427" name="Google Shape;427;p167"/>
          <p:cNvSpPr/>
          <p:nvPr>
            <p:ph idx="3" type="pic"/>
          </p:nvPr>
        </p:nvSpPr>
        <p:spPr>
          <a:xfrm>
            <a:off x="-2907784" y="6301270"/>
            <a:ext cx="8136900" cy="6120600"/>
          </a:xfrm>
          <a:prstGeom prst="rect">
            <a:avLst/>
          </a:prstGeom>
          <a:solidFill>
            <a:srgbClr val="CCCECC"/>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428" name="Shape 428"/>
        <p:cNvGrpSpPr/>
        <p:nvPr/>
      </p:nvGrpSpPr>
      <p:grpSpPr>
        <a:xfrm>
          <a:off x="0" y="0"/>
          <a:ext cx="0" cy="0"/>
          <a:chOff x="0" y="0"/>
          <a:chExt cx="0" cy="0"/>
        </a:xfrm>
      </p:grpSpPr>
      <p:pic>
        <p:nvPicPr>
          <p:cNvPr id="429" name="Google Shape;429;p168"/>
          <p:cNvPicPr preferRelativeResize="0"/>
          <p:nvPr/>
        </p:nvPicPr>
        <p:blipFill rotWithShape="1">
          <a:blip r:embed="rId2">
            <a:alphaModFix/>
          </a:blip>
          <a:srcRect b="0" l="0" r="0" t="0"/>
          <a:stretch/>
        </p:blipFill>
        <p:spPr>
          <a:xfrm>
            <a:off x="-5484785" y="1817440"/>
            <a:ext cx="16733779" cy="10249440"/>
          </a:xfrm>
          <a:prstGeom prst="rect">
            <a:avLst/>
          </a:prstGeom>
          <a:noFill/>
          <a:ln>
            <a:noFill/>
          </a:ln>
        </p:spPr>
      </p:pic>
      <p:sp>
        <p:nvSpPr>
          <p:cNvPr id="430" name="Google Shape;430;p168"/>
          <p:cNvSpPr/>
          <p:nvPr>
            <p:ph idx="2" type="pic"/>
          </p:nvPr>
        </p:nvSpPr>
        <p:spPr>
          <a:xfrm>
            <a:off x="-128522" y="3251200"/>
            <a:ext cx="8653800" cy="7086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431" name="Shape 431"/>
        <p:cNvGrpSpPr/>
        <p:nvPr/>
      </p:nvGrpSpPr>
      <p:grpSpPr>
        <a:xfrm>
          <a:off x="0" y="0"/>
          <a:ext cx="0" cy="0"/>
          <a:chOff x="0" y="0"/>
          <a:chExt cx="0" cy="0"/>
        </a:xfrm>
      </p:grpSpPr>
      <p:sp>
        <p:nvSpPr>
          <p:cNvPr id="432" name="Google Shape;432;p169"/>
          <p:cNvSpPr/>
          <p:nvPr>
            <p:ph idx="2" type="pic"/>
          </p:nvPr>
        </p:nvSpPr>
        <p:spPr>
          <a:xfrm>
            <a:off x="5317174" y="439198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169"/>
          <p:cNvSpPr/>
          <p:nvPr>
            <p:ph idx="3" type="pic"/>
          </p:nvPr>
        </p:nvSpPr>
        <p:spPr>
          <a:xfrm>
            <a:off x="10001107" y="439198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4" name="Google Shape;434;p169"/>
          <p:cNvSpPr/>
          <p:nvPr>
            <p:ph idx="4" type="pic"/>
          </p:nvPr>
        </p:nvSpPr>
        <p:spPr>
          <a:xfrm>
            <a:off x="14664256" y="439198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5" name="Google Shape;435;p169"/>
          <p:cNvSpPr/>
          <p:nvPr>
            <p:ph idx="5" type="pic"/>
          </p:nvPr>
        </p:nvSpPr>
        <p:spPr>
          <a:xfrm>
            <a:off x="5317175" y="9054129"/>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6" name="Google Shape;436;p169"/>
          <p:cNvSpPr/>
          <p:nvPr>
            <p:ph idx="6" type="pic"/>
          </p:nvPr>
        </p:nvSpPr>
        <p:spPr>
          <a:xfrm>
            <a:off x="10001107" y="9054129"/>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7" name="Google Shape;437;p169"/>
          <p:cNvSpPr/>
          <p:nvPr>
            <p:ph idx="7" type="pic"/>
          </p:nvPr>
        </p:nvSpPr>
        <p:spPr>
          <a:xfrm>
            <a:off x="14664256" y="9054128"/>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438" name="Shape 438"/>
        <p:cNvGrpSpPr/>
        <p:nvPr/>
      </p:nvGrpSpPr>
      <p:grpSpPr>
        <a:xfrm>
          <a:off x="0" y="0"/>
          <a:ext cx="0" cy="0"/>
          <a:chOff x="0" y="0"/>
          <a:chExt cx="0" cy="0"/>
        </a:xfrm>
      </p:grpSpPr>
      <p:sp>
        <p:nvSpPr>
          <p:cNvPr id="439" name="Google Shape;439;p170"/>
          <p:cNvSpPr/>
          <p:nvPr>
            <p:ph idx="2" type="pic"/>
          </p:nvPr>
        </p:nvSpPr>
        <p:spPr>
          <a:xfrm>
            <a:off x="5317174" y="22003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0" name="Google Shape;440;p170"/>
          <p:cNvSpPr/>
          <p:nvPr>
            <p:ph idx="3" type="pic"/>
          </p:nvPr>
        </p:nvSpPr>
        <p:spPr>
          <a:xfrm>
            <a:off x="10001107" y="22003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1" name="Google Shape;441;p170"/>
          <p:cNvSpPr/>
          <p:nvPr>
            <p:ph idx="4" type="pic"/>
          </p:nvPr>
        </p:nvSpPr>
        <p:spPr>
          <a:xfrm>
            <a:off x="14664256" y="22003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2" name="Google Shape;442;p170"/>
          <p:cNvSpPr/>
          <p:nvPr>
            <p:ph idx="5" type="pic"/>
          </p:nvPr>
        </p:nvSpPr>
        <p:spPr>
          <a:xfrm>
            <a:off x="5317175" y="4882179"/>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3" name="Google Shape;443;p170"/>
          <p:cNvSpPr/>
          <p:nvPr>
            <p:ph idx="6" type="pic"/>
          </p:nvPr>
        </p:nvSpPr>
        <p:spPr>
          <a:xfrm>
            <a:off x="10001107" y="4882179"/>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4" name="Google Shape;444;p170"/>
          <p:cNvSpPr/>
          <p:nvPr>
            <p:ph idx="7" type="pic"/>
          </p:nvPr>
        </p:nvSpPr>
        <p:spPr>
          <a:xfrm>
            <a:off x="14664256" y="4882178"/>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45" name="Shape 445"/>
        <p:cNvGrpSpPr/>
        <p:nvPr/>
      </p:nvGrpSpPr>
      <p:grpSpPr>
        <a:xfrm>
          <a:off x="0" y="0"/>
          <a:ext cx="0" cy="0"/>
          <a:chOff x="0" y="0"/>
          <a:chExt cx="0" cy="0"/>
        </a:xfrm>
      </p:grpSpPr>
      <p:sp>
        <p:nvSpPr>
          <p:cNvPr id="446" name="Google Shape;446;p171"/>
          <p:cNvSpPr/>
          <p:nvPr>
            <p:ph idx="2" type="pic"/>
          </p:nvPr>
        </p:nvSpPr>
        <p:spPr>
          <a:xfrm>
            <a:off x="6849224" y="8522312"/>
            <a:ext cx="107808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7" name="Google Shape;447;p171"/>
          <p:cNvSpPr/>
          <p:nvPr>
            <p:ph idx="3" type="pic"/>
          </p:nvPr>
        </p:nvSpPr>
        <p:spPr>
          <a:xfrm>
            <a:off x="6849225" y="1176950"/>
            <a:ext cx="107808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8" name="Google Shape;448;p171"/>
          <p:cNvSpPr/>
          <p:nvPr>
            <p:ph idx="4" type="pic"/>
          </p:nvPr>
        </p:nvSpPr>
        <p:spPr>
          <a:xfrm>
            <a:off x="18009048" y="5604270"/>
            <a:ext cx="52233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9" name="Google Shape;449;p171"/>
          <p:cNvSpPr/>
          <p:nvPr>
            <p:ph idx="5" type="pic"/>
          </p:nvPr>
        </p:nvSpPr>
        <p:spPr>
          <a:xfrm>
            <a:off x="18009048" y="1176926"/>
            <a:ext cx="52233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Blank">
  <p:cSld name="29_Blank">
    <p:spTree>
      <p:nvGrpSpPr>
        <p:cNvPr id="44" name="Shape 44"/>
        <p:cNvGrpSpPr/>
        <p:nvPr/>
      </p:nvGrpSpPr>
      <p:grpSpPr>
        <a:xfrm>
          <a:off x="0" y="0"/>
          <a:ext cx="0" cy="0"/>
          <a:chOff x="0" y="0"/>
          <a:chExt cx="0" cy="0"/>
        </a:xfrm>
      </p:grpSpPr>
      <p:sp>
        <p:nvSpPr>
          <p:cNvPr id="45" name="Google Shape;45;p37"/>
          <p:cNvSpPr/>
          <p:nvPr>
            <p:ph idx="2" type="pic"/>
          </p:nvPr>
        </p:nvSpPr>
        <p:spPr>
          <a:xfrm>
            <a:off x="9777663" y="0"/>
            <a:ext cx="4852800" cy="459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 name="Google Shape;46;p37"/>
          <p:cNvSpPr/>
          <p:nvPr>
            <p:ph idx="3" type="pic"/>
          </p:nvPr>
        </p:nvSpPr>
        <p:spPr>
          <a:xfrm>
            <a:off x="2719138" y="6858000"/>
            <a:ext cx="3368700"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 name="Google Shape;47;p37"/>
          <p:cNvSpPr/>
          <p:nvPr>
            <p:ph idx="4" type="pic"/>
          </p:nvPr>
        </p:nvSpPr>
        <p:spPr>
          <a:xfrm>
            <a:off x="18985831" y="6087979"/>
            <a:ext cx="3875700" cy="6765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50" name="Shape 450"/>
        <p:cNvGrpSpPr/>
        <p:nvPr/>
      </p:nvGrpSpPr>
      <p:grpSpPr>
        <a:xfrm>
          <a:off x="0" y="0"/>
          <a:ext cx="0" cy="0"/>
          <a:chOff x="0" y="0"/>
          <a:chExt cx="0" cy="0"/>
        </a:xfrm>
      </p:grpSpPr>
      <p:sp>
        <p:nvSpPr>
          <p:cNvPr id="451" name="Google Shape;451;p172"/>
          <p:cNvSpPr/>
          <p:nvPr>
            <p:ph idx="2" type="pic"/>
          </p:nvPr>
        </p:nvSpPr>
        <p:spPr>
          <a:xfrm>
            <a:off x="6753966" y="1176950"/>
            <a:ext cx="5223300" cy="113622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2" name="Google Shape;452;p172"/>
          <p:cNvSpPr/>
          <p:nvPr>
            <p:ph idx="3" type="pic"/>
          </p:nvPr>
        </p:nvSpPr>
        <p:spPr>
          <a:xfrm>
            <a:off x="12356406" y="1176950"/>
            <a:ext cx="52233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3" name="Google Shape;453;p172"/>
          <p:cNvSpPr/>
          <p:nvPr>
            <p:ph idx="4" type="pic"/>
          </p:nvPr>
        </p:nvSpPr>
        <p:spPr>
          <a:xfrm>
            <a:off x="12356406" y="8522312"/>
            <a:ext cx="52233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4" name="Google Shape;454;p172"/>
          <p:cNvSpPr/>
          <p:nvPr>
            <p:ph idx="5" type="pic"/>
          </p:nvPr>
        </p:nvSpPr>
        <p:spPr>
          <a:xfrm>
            <a:off x="17913791" y="1176950"/>
            <a:ext cx="5223300" cy="113622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55" name="Shape 455"/>
        <p:cNvGrpSpPr/>
        <p:nvPr/>
      </p:nvGrpSpPr>
      <p:grpSpPr>
        <a:xfrm>
          <a:off x="0" y="0"/>
          <a:ext cx="0" cy="0"/>
          <a:chOff x="0" y="0"/>
          <a:chExt cx="0" cy="0"/>
        </a:xfrm>
      </p:grpSpPr>
      <p:sp>
        <p:nvSpPr>
          <p:cNvPr id="456" name="Google Shape;456;p173"/>
          <p:cNvSpPr/>
          <p:nvPr>
            <p:ph idx="2" type="pic"/>
          </p:nvPr>
        </p:nvSpPr>
        <p:spPr>
          <a:xfrm>
            <a:off x="18182152" y="7938120"/>
            <a:ext cx="6201900" cy="577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7" name="Google Shape;457;p173"/>
          <p:cNvSpPr/>
          <p:nvPr>
            <p:ph idx="3" type="pic"/>
          </p:nvPr>
        </p:nvSpPr>
        <p:spPr>
          <a:xfrm>
            <a:off x="12142640" y="2177480"/>
            <a:ext cx="6071400" cy="11538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8" name="Google Shape;458;p173"/>
          <p:cNvSpPr/>
          <p:nvPr>
            <p:ph idx="4" type="pic"/>
          </p:nvPr>
        </p:nvSpPr>
        <p:spPr>
          <a:xfrm>
            <a:off x="-69051" y="7955690"/>
            <a:ext cx="12211800" cy="576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9" name="Google Shape;459;p173"/>
          <p:cNvSpPr/>
          <p:nvPr>
            <p:ph idx="5" type="pic"/>
          </p:nvPr>
        </p:nvSpPr>
        <p:spPr>
          <a:xfrm>
            <a:off x="18213959" y="2177810"/>
            <a:ext cx="6201900" cy="577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0" name="Google Shape;460;p173"/>
          <p:cNvSpPr/>
          <p:nvPr>
            <p:ph idx="6" type="pic"/>
          </p:nvPr>
        </p:nvSpPr>
        <p:spPr>
          <a:xfrm>
            <a:off x="0" y="2187352"/>
            <a:ext cx="6228000" cy="576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61" name="Shape 461"/>
        <p:cNvGrpSpPr/>
        <p:nvPr/>
      </p:nvGrpSpPr>
      <p:grpSpPr>
        <a:xfrm>
          <a:off x="0" y="0"/>
          <a:ext cx="0" cy="0"/>
          <a:chOff x="0" y="0"/>
          <a:chExt cx="0" cy="0"/>
        </a:xfrm>
      </p:grpSpPr>
      <p:sp>
        <p:nvSpPr>
          <p:cNvPr id="462" name="Google Shape;462;p174"/>
          <p:cNvSpPr txBox="1"/>
          <p:nvPr>
            <p:ph idx="12" type="sldNum"/>
          </p:nvPr>
        </p:nvSpPr>
        <p:spPr>
          <a:xfrm>
            <a:off x="20756758" y="737321"/>
            <a:ext cx="27435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63" name="Google Shape;463;p174"/>
          <p:cNvSpPr/>
          <p:nvPr>
            <p:ph idx="2" type="pic"/>
          </p:nvPr>
        </p:nvSpPr>
        <p:spPr>
          <a:xfrm>
            <a:off x="0" y="-9631"/>
            <a:ext cx="8047800" cy="5211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4" name="Google Shape;464;p174"/>
          <p:cNvSpPr/>
          <p:nvPr>
            <p:ph idx="3" type="pic"/>
          </p:nvPr>
        </p:nvSpPr>
        <p:spPr>
          <a:xfrm>
            <a:off x="8047767" y="-9631"/>
            <a:ext cx="8306100" cy="13725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5" name="Google Shape;465;p174"/>
          <p:cNvSpPr/>
          <p:nvPr>
            <p:ph idx="4" type="pic"/>
          </p:nvPr>
        </p:nvSpPr>
        <p:spPr>
          <a:xfrm>
            <a:off x="14329" y="5201818"/>
            <a:ext cx="8033400" cy="8514300"/>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6" name="Google Shape;466;p174"/>
          <p:cNvSpPr/>
          <p:nvPr>
            <p:ph idx="5" type="pic"/>
          </p:nvPr>
        </p:nvSpPr>
        <p:spPr>
          <a:xfrm>
            <a:off x="16339406" y="1"/>
            <a:ext cx="8047800" cy="8514300"/>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7" name="Google Shape;467;p174"/>
          <p:cNvSpPr/>
          <p:nvPr>
            <p:ph idx="6" type="pic"/>
          </p:nvPr>
        </p:nvSpPr>
        <p:spPr>
          <a:xfrm>
            <a:off x="16339406" y="8514183"/>
            <a:ext cx="8047800" cy="5211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68" name="Shape 468"/>
        <p:cNvGrpSpPr/>
        <p:nvPr/>
      </p:nvGrpSpPr>
      <p:grpSpPr>
        <a:xfrm>
          <a:off x="0" y="0"/>
          <a:ext cx="0" cy="0"/>
          <a:chOff x="0" y="0"/>
          <a:chExt cx="0" cy="0"/>
        </a:xfrm>
      </p:grpSpPr>
      <p:sp>
        <p:nvSpPr>
          <p:cNvPr id="469" name="Google Shape;469;p175"/>
          <p:cNvSpPr/>
          <p:nvPr>
            <p:ph idx="2" type="pic"/>
          </p:nvPr>
        </p:nvSpPr>
        <p:spPr>
          <a:xfrm>
            <a:off x="1246947" y="1176950"/>
            <a:ext cx="5223900" cy="113622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0" name="Google Shape;470;p175"/>
          <p:cNvSpPr/>
          <p:nvPr>
            <p:ph idx="3" type="pic"/>
          </p:nvPr>
        </p:nvSpPr>
        <p:spPr>
          <a:xfrm>
            <a:off x="6850116" y="8522313"/>
            <a:ext cx="107820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1" name="Google Shape;471;p175"/>
          <p:cNvSpPr/>
          <p:nvPr>
            <p:ph idx="4" type="pic"/>
          </p:nvPr>
        </p:nvSpPr>
        <p:spPr>
          <a:xfrm>
            <a:off x="6850117" y="1176950"/>
            <a:ext cx="107820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2" name="Google Shape;472;p175"/>
          <p:cNvSpPr/>
          <p:nvPr>
            <p:ph idx="5" type="pic"/>
          </p:nvPr>
        </p:nvSpPr>
        <p:spPr>
          <a:xfrm>
            <a:off x="18011394" y="5604270"/>
            <a:ext cx="52239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3" name="Google Shape;473;p175"/>
          <p:cNvSpPr/>
          <p:nvPr>
            <p:ph idx="6" type="pic"/>
          </p:nvPr>
        </p:nvSpPr>
        <p:spPr>
          <a:xfrm>
            <a:off x="18011394" y="1176927"/>
            <a:ext cx="52239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48" name="Shape 48"/>
        <p:cNvGrpSpPr/>
        <p:nvPr/>
      </p:nvGrpSpPr>
      <p:grpSpPr>
        <a:xfrm>
          <a:off x="0" y="0"/>
          <a:ext cx="0" cy="0"/>
          <a:chOff x="0" y="0"/>
          <a:chExt cx="0" cy="0"/>
        </a:xfrm>
      </p:grpSpPr>
      <p:sp>
        <p:nvSpPr>
          <p:cNvPr id="49" name="Google Shape;49;p39"/>
          <p:cNvSpPr/>
          <p:nvPr>
            <p:ph idx="2" type="pic"/>
          </p:nvPr>
        </p:nvSpPr>
        <p:spPr>
          <a:xfrm>
            <a:off x="8146473" y="1732547"/>
            <a:ext cx="8109600" cy="10269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Blank">
  <p:cSld name="30_Blank">
    <p:spTree>
      <p:nvGrpSpPr>
        <p:cNvPr id="50" name="Shape 50"/>
        <p:cNvGrpSpPr/>
        <p:nvPr/>
      </p:nvGrpSpPr>
      <p:grpSpPr>
        <a:xfrm>
          <a:off x="0" y="0"/>
          <a:ext cx="0" cy="0"/>
          <a:chOff x="0" y="0"/>
          <a:chExt cx="0" cy="0"/>
        </a:xfrm>
      </p:grpSpPr>
      <p:pic>
        <p:nvPicPr>
          <p:cNvPr id="51" name="Google Shape;51;p40"/>
          <p:cNvPicPr preferRelativeResize="0"/>
          <p:nvPr/>
        </p:nvPicPr>
        <p:blipFill rotWithShape="1">
          <a:blip r:embed="rId2">
            <a:alphaModFix/>
          </a:blip>
          <a:srcRect b="0" l="0" r="0" t="0"/>
          <a:stretch/>
        </p:blipFill>
        <p:spPr>
          <a:xfrm>
            <a:off x="-5484785" y="1817440"/>
            <a:ext cx="16733779" cy="10249440"/>
          </a:xfrm>
          <a:prstGeom prst="rect">
            <a:avLst/>
          </a:prstGeom>
          <a:noFill/>
          <a:ln>
            <a:noFill/>
          </a:ln>
        </p:spPr>
      </p:pic>
      <p:sp>
        <p:nvSpPr>
          <p:cNvPr id="52" name="Google Shape;52;p40"/>
          <p:cNvSpPr/>
          <p:nvPr>
            <p:ph idx="2" type="pic"/>
          </p:nvPr>
        </p:nvSpPr>
        <p:spPr>
          <a:xfrm>
            <a:off x="-128522" y="3251200"/>
            <a:ext cx="8653800" cy="7086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53" name="Google Shape;53;p40"/>
          <p:cNvPicPr preferRelativeResize="0"/>
          <p:nvPr/>
        </p:nvPicPr>
        <p:blipFill rotWithShape="1">
          <a:blip r:embed="rId2">
            <a:alphaModFix/>
          </a:blip>
          <a:srcRect b="0" l="0" r="0" t="0"/>
          <a:stretch/>
        </p:blipFill>
        <p:spPr>
          <a:xfrm>
            <a:off x="-5484785" y="1817440"/>
            <a:ext cx="16733779" cy="10249440"/>
          </a:xfrm>
          <a:prstGeom prst="rect">
            <a:avLst/>
          </a:prstGeom>
          <a:noFill/>
          <a:ln>
            <a:noFill/>
          </a:ln>
        </p:spPr>
      </p:pic>
    </p:spTree>
  </p:cSld>
  <p:clrMapOvr>
    <a:masterClrMapping/>
  </p:clrMapOvr>
  <p:extLst>
    <p:ext uri="{DCECCB84-F9BA-43D5-87BE-67443E8EF086}">
      <p15:sldGuideLst>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54" name="Shape 54"/>
        <p:cNvGrpSpPr/>
        <p:nvPr/>
      </p:nvGrpSpPr>
      <p:grpSpPr>
        <a:xfrm>
          <a:off x="0" y="0"/>
          <a:ext cx="0" cy="0"/>
          <a:chOff x="0" y="0"/>
          <a:chExt cx="0" cy="0"/>
        </a:xfrm>
      </p:grpSpPr>
      <p:sp>
        <p:nvSpPr>
          <p:cNvPr id="55" name="Google Shape;55;p23"/>
          <p:cNvSpPr/>
          <p:nvPr>
            <p:ph idx="2" type="pic"/>
          </p:nvPr>
        </p:nvSpPr>
        <p:spPr>
          <a:xfrm>
            <a:off x="0" y="0"/>
            <a:ext cx="243873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56" name="Shape 56"/>
        <p:cNvGrpSpPr/>
        <p:nvPr/>
      </p:nvGrpSpPr>
      <p:grpSpPr>
        <a:xfrm>
          <a:off x="0" y="0"/>
          <a:ext cx="0" cy="0"/>
          <a:chOff x="0" y="0"/>
          <a:chExt cx="0" cy="0"/>
        </a:xfrm>
      </p:grpSpPr>
      <p:sp>
        <p:nvSpPr>
          <p:cNvPr id="57" name="Google Shape;57;p34"/>
          <p:cNvSpPr/>
          <p:nvPr>
            <p:ph idx="2" type="pic"/>
          </p:nvPr>
        </p:nvSpPr>
        <p:spPr>
          <a:xfrm>
            <a:off x="18310302" y="-49170"/>
            <a:ext cx="6073800" cy="9215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58" name="Google Shape;58;p34"/>
          <p:cNvSpPr/>
          <p:nvPr>
            <p:ph idx="3" type="pic"/>
          </p:nvPr>
        </p:nvSpPr>
        <p:spPr>
          <a:xfrm>
            <a:off x="1" y="9166302"/>
            <a:ext cx="6088500" cy="454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2" name="Shape 12"/>
        <p:cNvGrpSpPr/>
        <p:nvPr/>
      </p:nvGrpSpPr>
      <p:grpSpPr>
        <a:xfrm>
          <a:off x="0" y="0"/>
          <a:ext cx="0" cy="0"/>
          <a:chOff x="0" y="0"/>
          <a:chExt cx="0" cy="0"/>
        </a:xfrm>
      </p:grpSpPr>
      <p:sp>
        <p:nvSpPr>
          <p:cNvPr id="13" name="Google Shape;13;p24"/>
          <p:cNvSpPr/>
          <p:nvPr>
            <p:ph idx="2" type="pic"/>
          </p:nvPr>
        </p:nvSpPr>
        <p:spPr>
          <a:xfrm>
            <a:off x="8163106" y="0"/>
            <a:ext cx="162240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60" name="Shape 60"/>
        <p:cNvGrpSpPr/>
        <p:nvPr/>
      </p:nvGrpSpPr>
      <p:grpSpPr>
        <a:xfrm>
          <a:off x="0" y="0"/>
          <a:ext cx="0" cy="0"/>
          <a:chOff x="0" y="0"/>
          <a:chExt cx="0" cy="0"/>
        </a:xfrm>
      </p:grpSpPr>
      <p:sp>
        <p:nvSpPr>
          <p:cNvPr id="61" name="Google Shape;61;p42"/>
          <p:cNvSpPr/>
          <p:nvPr>
            <p:ph idx="2" type="pic"/>
          </p:nvPr>
        </p:nvSpPr>
        <p:spPr>
          <a:xfrm>
            <a:off x="723015" y="716581"/>
            <a:ext cx="22945200" cy="12301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62" name="Shape 62"/>
        <p:cNvGrpSpPr/>
        <p:nvPr/>
      </p:nvGrpSpPr>
      <p:grpSpPr>
        <a:xfrm>
          <a:off x="0" y="0"/>
          <a:ext cx="0" cy="0"/>
          <a:chOff x="0" y="0"/>
          <a:chExt cx="0" cy="0"/>
        </a:xfrm>
      </p:grpSpPr>
      <p:sp>
        <p:nvSpPr>
          <p:cNvPr id="63" name="Google Shape;63;p43"/>
          <p:cNvSpPr/>
          <p:nvPr>
            <p:ph idx="2" type="pic"/>
          </p:nvPr>
        </p:nvSpPr>
        <p:spPr>
          <a:xfrm>
            <a:off x="12193588" y="0"/>
            <a:ext cx="121935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64" name="Shape 64"/>
        <p:cNvGrpSpPr/>
        <p:nvPr/>
      </p:nvGrpSpPr>
      <p:grpSpPr>
        <a:xfrm>
          <a:off x="0" y="0"/>
          <a:ext cx="0" cy="0"/>
          <a:chOff x="0" y="0"/>
          <a:chExt cx="0" cy="0"/>
        </a:xfrm>
      </p:grpSpPr>
      <p:sp>
        <p:nvSpPr>
          <p:cNvPr id="65" name="Google Shape;65;p45"/>
          <p:cNvSpPr/>
          <p:nvPr>
            <p:ph idx="2" type="pic"/>
          </p:nvPr>
        </p:nvSpPr>
        <p:spPr>
          <a:xfrm>
            <a:off x="765110" y="858416"/>
            <a:ext cx="22878600" cy="9480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66" name="Shape 66"/>
        <p:cNvGrpSpPr/>
        <p:nvPr/>
      </p:nvGrpSpPr>
      <p:grpSpPr>
        <a:xfrm>
          <a:off x="0" y="0"/>
          <a:ext cx="0" cy="0"/>
          <a:chOff x="0" y="0"/>
          <a:chExt cx="0" cy="0"/>
        </a:xfrm>
      </p:grpSpPr>
      <p:sp>
        <p:nvSpPr>
          <p:cNvPr id="67" name="Google Shape;67;p46"/>
          <p:cNvSpPr/>
          <p:nvPr>
            <p:ph idx="2" type="pic"/>
          </p:nvPr>
        </p:nvSpPr>
        <p:spPr>
          <a:xfrm>
            <a:off x="3031659" y="4572000"/>
            <a:ext cx="18322200" cy="460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68" name="Shape 68"/>
        <p:cNvGrpSpPr/>
        <p:nvPr/>
      </p:nvGrpSpPr>
      <p:grpSpPr>
        <a:xfrm>
          <a:off x="0" y="0"/>
          <a:ext cx="0" cy="0"/>
          <a:chOff x="0" y="0"/>
          <a:chExt cx="0" cy="0"/>
        </a:xfrm>
      </p:grpSpPr>
      <p:sp>
        <p:nvSpPr>
          <p:cNvPr id="69" name="Google Shape;69;p47"/>
          <p:cNvSpPr/>
          <p:nvPr>
            <p:ph idx="2" type="pic"/>
          </p:nvPr>
        </p:nvSpPr>
        <p:spPr>
          <a:xfrm>
            <a:off x="768096" y="841248"/>
            <a:ext cx="13844100" cy="12033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70" name="Shape 70"/>
        <p:cNvGrpSpPr/>
        <p:nvPr/>
      </p:nvGrpSpPr>
      <p:grpSpPr>
        <a:xfrm>
          <a:off x="0" y="0"/>
          <a:ext cx="0" cy="0"/>
          <a:chOff x="0" y="0"/>
          <a:chExt cx="0" cy="0"/>
        </a:xfrm>
      </p:grpSpPr>
      <p:sp>
        <p:nvSpPr>
          <p:cNvPr id="71" name="Google Shape;71;p48"/>
          <p:cNvSpPr/>
          <p:nvPr>
            <p:ph idx="2" type="pic"/>
          </p:nvPr>
        </p:nvSpPr>
        <p:spPr>
          <a:xfrm>
            <a:off x="7164535" y="2072999"/>
            <a:ext cx="10066800" cy="9593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72" name="Shape 72"/>
        <p:cNvGrpSpPr/>
        <p:nvPr/>
      </p:nvGrpSpPr>
      <p:grpSpPr>
        <a:xfrm>
          <a:off x="0" y="0"/>
          <a:ext cx="0" cy="0"/>
          <a:chOff x="0" y="0"/>
          <a:chExt cx="0" cy="0"/>
        </a:xfrm>
      </p:grpSpPr>
      <p:sp>
        <p:nvSpPr>
          <p:cNvPr id="73" name="Google Shape;73;p49"/>
          <p:cNvSpPr/>
          <p:nvPr>
            <p:ph idx="2" type="pic"/>
          </p:nvPr>
        </p:nvSpPr>
        <p:spPr>
          <a:xfrm>
            <a:off x="14606338" y="3441032"/>
            <a:ext cx="6761700" cy="10275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74" name="Shape 74"/>
        <p:cNvGrpSpPr/>
        <p:nvPr/>
      </p:nvGrpSpPr>
      <p:grpSpPr>
        <a:xfrm>
          <a:off x="0" y="0"/>
          <a:ext cx="0" cy="0"/>
          <a:chOff x="0" y="0"/>
          <a:chExt cx="0" cy="0"/>
        </a:xfrm>
      </p:grpSpPr>
      <p:sp>
        <p:nvSpPr>
          <p:cNvPr id="75" name="Google Shape;75;p50"/>
          <p:cNvSpPr/>
          <p:nvPr>
            <p:ph idx="2" type="pic"/>
          </p:nvPr>
        </p:nvSpPr>
        <p:spPr>
          <a:xfrm>
            <a:off x="18307050" y="1709530"/>
            <a:ext cx="4592700" cy="10311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76" name="Shape 76"/>
        <p:cNvGrpSpPr/>
        <p:nvPr/>
      </p:nvGrpSpPr>
      <p:grpSpPr>
        <a:xfrm>
          <a:off x="0" y="0"/>
          <a:ext cx="0" cy="0"/>
          <a:chOff x="0" y="0"/>
          <a:chExt cx="0" cy="0"/>
        </a:xfrm>
      </p:grpSpPr>
      <p:sp>
        <p:nvSpPr>
          <p:cNvPr id="77" name="Google Shape;77;p51"/>
          <p:cNvSpPr/>
          <p:nvPr>
            <p:ph idx="2" type="pic"/>
          </p:nvPr>
        </p:nvSpPr>
        <p:spPr>
          <a:xfrm>
            <a:off x="9753600" y="1733550"/>
            <a:ext cx="4876800" cy="10268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4" name="Shape 14"/>
        <p:cNvGrpSpPr/>
        <p:nvPr/>
      </p:nvGrpSpPr>
      <p:grpSpPr>
        <a:xfrm>
          <a:off x="0" y="0"/>
          <a:ext cx="0" cy="0"/>
          <a:chOff x="0" y="0"/>
          <a:chExt cx="0" cy="0"/>
        </a:xfrm>
      </p:grpSpPr>
      <p:sp>
        <p:nvSpPr>
          <p:cNvPr id="15" name="Google Shape;15;p27"/>
          <p:cNvSpPr/>
          <p:nvPr>
            <p:ph idx="2" type="pic"/>
          </p:nvPr>
        </p:nvSpPr>
        <p:spPr>
          <a:xfrm flipH="1">
            <a:off x="16258373" y="0"/>
            <a:ext cx="81288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78" name="Shape 78"/>
        <p:cNvGrpSpPr/>
        <p:nvPr/>
      </p:nvGrpSpPr>
      <p:grpSpPr>
        <a:xfrm>
          <a:off x="0" y="0"/>
          <a:ext cx="0" cy="0"/>
          <a:chOff x="0" y="0"/>
          <a:chExt cx="0" cy="0"/>
        </a:xfrm>
      </p:grpSpPr>
      <p:sp>
        <p:nvSpPr>
          <p:cNvPr id="79" name="Google Shape;79;p52"/>
          <p:cNvSpPr/>
          <p:nvPr>
            <p:ph idx="2" type="pic"/>
          </p:nvPr>
        </p:nvSpPr>
        <p:spPr>
          <a:xfrm>
            <a:off x="9755188" y="2743200"/>
            <a:ext cx="4876800" cy="7563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80" name="Shape 80"/>
        <p:cNvGrpSpPr/>
        <p:nvPr/>
      </p:nvGrpSpPr>
      <p:grpSpPr>
        <a:xfrm>
          <a:off x="0" y="0"/>
          <a:ext cx="0" cy="0"/>
          <a:chOff x="0" y="0"/>
          <a:chExt cx="0" cy="0"/>
        </a:xfrm>
      </p:grpSpPr>
      <p:sp>
        <p:nvSpPr>
          <p:cNvPr id="81" name="Google Shape;81;p53"/>
          <p:cNvSpPr/>
          <p:nvPr>
            <p:ph idx="2" type="pic"/>
          </p:nvPr>
        </p:nvSpPr>
        <p:spPr>
          <a:xfrm>
            <a:off x="16236177" y="1733550"/>
            <a:ext cx="5085000" cy="10268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82" name="Shape 82"/>
        <p:cNvGrpSpPr/>
        <p:nvPr/>
      </p:nvGrpSpPr>
      <p:grpSpPr>
        <a:xfrm>
          <a:off x="0" y="0"/>
          <a:ext cx="0" cy="0"/>
          <a:chOff x="0" y="0"/>
          <a:chExt cx="0" cy="0"/>
        </a:xfrm>
      </p:grpSpPr>
      <p:sp>
        <p:nvSpPr>
          <p:cNvPr id="83" name="Google Shape;83;p54"/>
          <p:cNvSpPr/>
          <p:nvPr>
            <p:ph idx="2" type="pic"/>
          </p:nvPr>
        </p:nvSpPr>
        <p:spPr>
          <a:xfrm>
            <a:off x="8156448" y="4572000"/>
            <a:ext cx="8083200"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84" name="Shape 84"/>
        <p:cNvGrpSpPr/>
        <p:nvPr/>
      </p:nvGrpSpPr>
      <p:grpSpPr>
        <a:xfrm>
          <a:off x="0" y="0"/>
          <a:ext cx="0" cy="0"/>
          <a:chOff x="0" y="0"/>
          <a:chExt cx="0" cy="0"/>
        </a:xfrm>
      </p:grpSpPr>
      <p:sp>
        <p:nvSpPr>
          <p:cNvPr id="85" name="Google Shape;85;p55"/>
          <p:cNvSpPr/>
          <p:nvPr>
            <p:ph idx="2" type="pic"/>
          </p:nvPr>
        </p:nvSpPr>
        <p:spPr>
          <a:xfrm>
            <a:off x="4876800" y="876300"/>
            <a:ext cx="14630400" cy="4826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86" name="Shape 86"/>
        <p:cNvGrpSpPr/>
        <p:nvPr/>
      </p:nvGrpSpPr>
      <p:grpSpPr>
        <a:xfrm>
          <a:off x="0" y="0"/>
          <a:ext cx="0" cy="0"/>
          <a:chOff x="0" y="0"/>
          <a:chExt cx="0" cy="0"/>
        </a:xfrm>
      </p:grpSpPr>
      <p:sp>
        <p:nvSpPr>
          <p:cNvPr id="87" name="Google Shape;87;p56"/>
          <p:cNvSpPr/>
          <p:nvPr>
            <p:ph idx="2" type="pic"/>
          </p:nvPr>
        </p:nvSpPr>
        <p:spPr>
          <a:xfrm>
            <a:off x="12193588" y="3401568"/>
            <a:ext cx="12193500" cy="6912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88" name="Shape 88"/>
        <p:cNvGrpSpPr/>
        <p:nvPr/>
      </p:nvGrpSpPr>
      <p:grpSpPr>
        <a:xfrm>
          <a:off x="0" y="0"/>
          <a:ext cx="0" cy="0"/>
          <a:chOff x="0" y="0"/>
          <a:chExt cx="0" cy="0"/>
        </a:xfrm>
      </p:grpSpPr>
      <p:sp>
        <p:nvSpPr>
          <p:cNvPr id="89" name="Google Shape;89;p57"/>
          <p:cNvSpPr/>
          <p:nvPr>
            <p:ph idx="2" type="pic"/>
          </p:nvPr>
        </p:nvSpPr>
        <p:spPr>
          <a:xfrm>
            <a:off x="6108193" y="859536"/>
            <a:ext cx="17538300" cy="12015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90" name="Shape 90"/>
        <p:cNvGrpSpPr/>
        <p:nvPr/>
      </p:nvGrpSpPr>
      <p:grpSpPr>
        <a:xfrm>
          <a:off x="0" y="0"/>
          <a:ext cx="0" cy="0"/>
          <a:chOff x="0" y="0"/>
          <a:chExt cx="0" cy="0"/>
        </a:xfrm>
      </p:grpSpPr>
      <p:sp>
        <p:nvSpPr>
          <p:cNvPr id="91" name="Google Shape;91;p58"/>
          <p:cNvSpPr/>
          <p:nvPr>
            <p:ph idx="2" type="pic"/>
          </p:nvPr>
        </p:nvSpPr>
        <p:spPr>
          <a:xfrm flipH="1">
            <a:off x="6096022" y="864694"/>
            <a:ext cx="17537700" cy="9451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92" name="Shape 92"/>
        <p:cNvGrpSpPr/>
        <p:nvPr/>
      </p:nvGrpSpPr>
      <p:grpSpPr>
        <a:xfrm>
          <a:off x="0" y="0"/>
          <a:ext cx="0" cy="0"/>
          <a:chOff x="0" y="0"/>
          <a:chExt cx="0" cy="0"/>
        </a:xfrm>
      </p:grpSpPr>
      <p:sp>
        <p:nvSpPr>
          <p:cNvPr id="93" name="Google Shape;93;p59"/>
          <p:cNvSpPr/>
          <p:nvPr>
            <p:ph idx="2" type="pic"/>
          </p:nvPr>
        </p:nvSpPr>
        <p:spPr>
          <a:xfrm>
            <a:off x="6096000" y="4572000"/>
            <a:ext cx="16765500"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94" name="Shape 94"/>
        <p:cNvGrpSpPr/>
        <p:nvPr/>
      </p:nvGrpSpPr>
      <p:grpSpPr>
        <a:xfrm>
          <a:off x="0" y="0"/>
          <a:ext cx="0" cy="0"/>
          <a:chOff x="0" y="0"/>
          <a:chExt cx="0" cy="0"/>
        </a:xfrm>
      </p:grpSpPr>
      <p:sp>
        <p:nvSpPr>
          <p:cNvPr id="95" name="Google Shape;95;p60"/>
          <p:cNvSpPr/>
          <p:nvPr>
            <p:ph idx="2" type="pic"/>
          </p:nvPr>
        </p:nvSpPr>
        <p:spPr>
          <a:xfrm flipH="1">
            <a:off x="1491988" y="3056022"/>
            <a:ext cx="10701600" cy="5293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96" name="Shape 96"/>
        <p:cNvGrpSpPr/>
        <p:nvPr/>
      </p:nvGrpSpPr>
      <p:grpSpPr>
        <a:xfrm>
          <a:off x="0" y="0"/>
          <a:ext cx="0" cy="0"/>
          <a:chOff x="0" y="0"/>
          <a:chExt cx="0" cy="0"/>
        </a:xfrm>
      </p:grpSpPr>
      <p:sp>
        <p:nvSpPr>
          <p:cNvPr id="97" name="Google Shape;97;p61"/>
          <p:cNvSpPr/>
          <p:nvPr>
            <p:ph idx="2" type="pic"/>
          </p:nvPr>
        </p:nvSpPr>
        <p:spPr>
          <a:xfrm>
            <a:off x="8154988" y="6858000"/>
            <a:ext cx="16232100" cy="340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6" name="Shape 16"/>
        <p:cNvGrpSpPr/>
        <p:nvPr/>
      </p:nvGrpSpPr>
      <p:grpSpPr>
        <a:xfrm>
          <a:off x="0" y="0"/>
          <a:ext cx="0" cy="0"/>
          <a:chOff x="0" y="0"/>
          <a:chExt cx="0" cy="0"/>
        </a:xfrm>
      </p:grpSpPr>
      <p:sp>
        <p:nvSpPr>
          <p:cNvPr id="17" name="Google Shape;17;p26"/>
          <p:cNvSpPr/>
          <p:nvPr>
            <p:ph idx="2" type="pic"/>
          </p:nvPr>
        </p:nvSpPr>
        <p:spPr>
          <a:xfrm>
            <a:off x="14630400" y="0"/>
            <a:ext cx="97569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98" name="Shape 98"/>
        <p:cNvGrpSpPr/>
        <p:nvPr/>
      </p:nvGrpSpPr>
      <p:grpSpPr>
        <a:xfrm>
          <a:off x="0" y="0"/>
          <a:ext cx="0" cy="0"/>
          <a:chOff x="0" y="0"/>
          <a:chExt cx="0" cy="0"/>
        </a:xfrm>
      </p:grpSpPr>
      <p:sp>
        <p:nvSpPr>
          <p:cNvPr id="99" name="Google Shape;99;p62"/>
          <p:cNvSpPr/>
          <p:nvPr>
            <p:ph idx="2" type="pic"/>
          </p:nvPr>
        </p:nvSpPr>
        <p:spPr>
          <a:xfrm>
            <a:off x="783772" y="849086"/>
            <a:ext cx="22850700" cy="12017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0" name="Shape 100"/>
        <p:cNvGrpSpPr/>
        <p:nvPr/>
      </p:nvGrpSpPr>
      <p:grpSpPr>
        <a:xfrm>
          <a:off x="0" y="0"/>
          <a:ext cx="0" cy="0"/>
          <a:chOff x="0" y="0"/>
          <a:chExt cx="0" cy="0"/>
        </a:xfrm>
      </p:grpSpPr>
      <p:sp>
        <p:nvSpPr>
          <p:cNvPr id="101" name="Google Shape;101;p63"/>
          <p:cNvSpPr/>
          <p:nvPr>
            <p:ph idx="2" type="pic"/>
          </p:nvPr>
        </p:nvSpPr>
        <p:spPr>
          <a:xfrm>
            <a:off x="6089352" y="2765109"/>
            <a:ext cx="12199500" cy="8207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102" name="Shape 102"/>
        <p:cNvGrpSpPr/>
        <p:nvPr/>
      </p:nvGrpSpPr>
      <p:grpSpPr>
        <a:xfrm>
          <a:off x="0" y="0"/>
          <a:ext cx="0" cy="0"/>
          <a:chOff x="0" y="0"/>
          <a:chExt cx="0" cy="0"/>
        </a:xfrm>
      </p:grpSpPr>
      <p:sp>
        <p:nvSpPr>
          <p:cNvPr id="103" name="Google Shape;103;p64"/>
          <p:cNvSpPr/>
          <p:nvPr>
            <p:ph idx="2" type="pic"/>
          </p:nvPr>
        </p:nvSpPr>
        <p:spPr>
          <a:xfrm>
            <a:off x="6093871" y="4012509"/>
            <a:ext cx="12199500" cy="5696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104" name="Shape 104"/>
        <p:cNvGrpSpPr/>
        <p:nvPr/>
      </p:nvGrpSpPr>
      <p:grpSpPr>
        <a:xfrm>
          <a:off x="0" y="0"/>
          <a:ext cx="0" cy="0"/>
          <a:chOff x="0" y="0"/>
          <a:chExt cx="0" cy="0"/>
        </a:xfrm>
      </p:grpSpPr>
      <p:sp>
        <p:nvSpPr>
          <p:cNvPr id="105" name="Google Shape;105;p65"/>
          <p:cNvSpPr/>
          <p:nvPr>
            <p:ph idx="2" type="pic"/>
          </p:nvPr>
        </p:nvSpPr>
        <p:spPr>
          <a:xfrm>
            <a:off x="4076701" y="2743200"/>
            <a:ext cx="8116800" cy="8248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106" name="Shape 106"/>
        <p:cNvGrpSpPr/>
        <p:nvPr/>
      </p:nvGrpSpPr>
      <p:grpSpPr>
        <a:xfrm>
          <a:off x="0" y="0"/>
          <a:ext cx="0" cy="0"/>
          <a:chOff x="0" y="0"/>
          <a:chExt cx="0" cy="0"/>
        </a:xfrm>
      </p:grpSpPr>
      <p:sp>
        <p:nvSpPr>
          <p:cNvPr id="107" name="Google Shape;107;p66"/>
          <p:cNvSpPr/>
          <p:nvPr>
            <p:ph idx="2" type="pic"/>
          </p:nvPr>
        </p:nvSpPr>
        <p:spPr>
          <a:xfrm>
            <a:off x="12193588" y="2752725"/>
            <a:ext cx="8163900" cy="8220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108" name="Shape 108"/>
        <p:cNvGrpSpPr/>
        <p:nvPr/>
      </p:nvGrpSpPr>
      <p:grpSpPr>
        <a:xfrm>
          <a:off x="0" y="0"/>
          <a:ext cx="0" cy="0"/>
          <a:chOff x="0" y="0"/>
          <a:chExt cx="0" cy="0"/>
        </a:xfrm>
      </p:grpSpPr>
      <p:sp>
        <p:nvSpPr>
          <p:cNvPr id="109" name="Google Shape;109;p67"/>
          <p:cNvSpPr/>
          <p:nvPr>
            <p:ph idx="2" type="pic"/>
          </p:nvPr>
        </p:nvSpPr>
        <p:spPr>
          <a:xfrm>
            <a:off x="8146473" y="857250"/>
            <a:ext cx="8109600"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10" name="Shape 110"/>
        <p:cNvGrpSpPr/>
        <p:nvPr/>
      </p:nvGrpSpPr>
      <p:grpSpPr>
        <a:xfrm>
          <a:off x="0" y="0"/>
          <a:ext cx="0" cy="0"/>
          <a:chOff x="0" y="0"/>
          <a:chExt cx="0" cy="0"/>
        </a:xfrm>
      </p:grpSpPr>
      <p:sp>
        <p:nvSpPr>
          <p:cNvPr id="111" name="Google Shape;111;p68"/>
          <p:cNvSpPr/>
          <p:nvPr>
            <p:ph idx="2" type="pic"/>
          </p:nvPr>
        </p:nvSpPr>
        <p:spPr>
          <a:xfrm>
            <a:off x="8146473" y="4572000"/>
            <a:ext cx="8109600"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12" name="Shape 112"/>
        <p:cNvGrpSpPr/>
        <p:nvPr/>
      </p:nvGrpSpPr>
      <p:grpSpPr>
        <a:xfrm>
          <a:off x="0" y="0"/>
          <a:ext cx="0" cy="0"/>
          <a:chOff x="0" y="0"/>
          <a:chExt cx="0" cy="0"/>
        </a:xfrm>
      </p:grpSpPr>
      <p:sp>
        <p:nvSpPr>
          <p:cNvPr id="113" name="Google Shape;113;p69"/>
          <p:cNvSpPr/>
          <p:nvPr>
            <p:ph idx="2" type="pic"/>
          </p:nvPr>
        </p:nvSpPr>
        <p:spPr>
          <a:xfrm>
            <a:off x="9753599" y="2743201"/>
            <a:ext cx="9770400" cy="7569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14" name="Shape 114"/>
        <p:cNvGrpSpPr/>
        <p:nvPr/>
      </p:nvGrpSpPr>
      <p:grpSpPr>
        <a:xfrm>
          <a:off x="0" y="0"/>
          <a:ext cx="0" cy="0"/>
          <a:chOff x="0" y="0"/>
          <a:chExt cx="0" cy="0"/>
        </a:xfrm>
      </p:grpSpPr>
      <p:sp>
        <p:nvSpPr>
          <p:cNvPr id="115" name="Google Shape;115;p70"/>
          <p:cNvSpPr/>
          <p:nvPr>
            <p:ph idx="2" type="pic"/>
          </p:nvPr>
        </p:nvSpPr>
        <p:spPr>
          <a:xfrm>
            <a:off x="12552040" y="1756610"/>
            <a:ext cx="10309500" cy="10245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6" name="Google Shape;116;p70"/>
          <p:cNvSpPr/>
          <p:nvPr>
            <p:ph idx="3" type="pic"/>
          </p:nvPr>
        </p:nvSpPr>
        <p:spPr>
          <a:xfrm>
            <a:off x="1507050" y="1756611"/>
            <a:ext cx="10309500" cy="10245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17" name="Shape 117"/>
        <p:cNvGrpSpPr/>
        <p:nvPr/>
      </p:nvGrpSpPr>
      <p:grpSpPr>
        <a:xfrm>
          <a:off x="0" y="0"/>
          <a:ext cx="0" cy="0"/>
          <a:chOff x="0" y="0"/>
          <a:chExt cx="0" cy="0"/>
        </a:xfrm>
      </p:grpSpPr>
      <p:sp>
        <p:nvSpPr>
          <p:cNvPr id="118" name="Google Shape;118;p71"/>
          <p:cNvSpPr/>
          <p:nvPr>
            <p:ph idx="2" type="pic"/>
          </p:nvPr>
        </p:nvSpPr>
        <p:spPr>
          <a:xfrm>
            <a:off x="2592388" y="7807568"/>
            <a:ext cx="19202400" cy="5908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8" name="Shape 18"/>
        <p:cNvGrpSpPr/>
        <p:nvPr/>
      </p:nvGrpSpPr>
      <p:grpSpPr>
        <a:xfrm>
          <a:off x="0" y="0"/>
          <a:ext cx="0" cy="0"/>
          <a:chOff x="0" y="0"/>
          <a:chExt cx="0" cy="0"/>
        </a:xfrm>
      </p:grpSpPr>
      <p:sp>
        <p:nvSpPr>
          <p:cNvPr id="19" name="Google Shape;19;p29"/>
          <p:cNvSpPr/>
          <p:nvPr>
            <p:ph idx="2" type="pic"/>
          </p:nvPr>
        </p:nvSpPr>
        <p:spPr>
          <a:xfrm flipH="1">
            <a:off x="4076716" y="0"/>
            <a:ext cx="56943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19" name="Shape 119"/>
        <p:cNvGrpSpPr/>
        <p:nvPr/>
      </p:nvGrpSpPr>
      <p:grpSpPr>
        <a:xfrm>
          <a:off x="0" y="0"/>
          <a:ext cx="0" cy="0"/>
          <a:chOff x="0" y="0"/>
          <a:chExt cx="0" cy="0"/>
        </a:xfrm>
      </p:grpSpPr>
      <p:sp>
        <p:nvSpPr>
          <p:cNvPr id="120" name="Google Shape;120;p72"/>
          <p:cNvSpPr/>
          <p:nvPr>
            <p:ph idx="2" type="pic"/>
          </p:nvPr>
        </p:nvSpPr>
        <p:spPr>
          <a:xfrm>
            <a:off x="-1" y="6900530"/>
            <a:ext cx="24387300" cy="6815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121" name="Shape 121"/>
        <p:cNvGrpSpPr/>
        <p:nvPr/>
      </p:nvGrpSpPr>
      <p:grpSpPr>
        <a:xfrm>
          <a:off x="0" y="0"/>
          <a:ext cx="0" cy="0"/>
          <a:chOff x="0" y="0"/>
          <a:chExt cx="0" cy="0"/>
        </a:xfrm>
      </p:grpSpPr>
      <p:sp>
        <p:nvSpPr>
          <p:cNvPr id="122" name="Google Shape;122;p73"/>
          <p:cNvSpPr/>
          <p:nvPr>
            <p:ph idx="2" type="pic"/>
          </p:nvPr>
        </p:nvSpPr>
        <p:spPr>
          <a:xfrm>
            <a:off x="8305148" y="1"/>
            <a:ext cx="77769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23" name="Shape 123"/>
        <p:cNvGrpSpPr/>
        <p:nvPr/>
      </p:nvGrpSpPr>
      <p:grpSpPr>
        <a:xfrm>
          <a:off x="0" y="0"/>
          <a:ext cx="0" cy="0"/>
          <a:chOff x="0" y="0"/>
          <a:chExt cx="0" cy="0"/>
        </a:xfrm>
      </p:grpSpPr>
      <p:sp>
        <p:nvSpPr>
          <p:cNvPr id="124" name="Google Shape;124;p74"/>
          <p:cNvSpPr/>
          <p:nvPr>
            <p:ph idx="2" type="pic"/>
          </p:nvPr>
        </p:nvSpPr>
        <p:spPr>
          <a:xfrm>
            <a:off x="0" y="0"/>
            <a:ext cx="150981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25" name="Shape 125"/>
        <p:cNvGrpSpPr/>
        <p:nvPr/>
      </p:nvGrpSpPr>
      <p:grpSpPr>
        <a:xfrm>
          <a:off x="0" y="0"/>
          <a:ext cx="0" cy="0"/>
          <a:chOff x="0" y="0"/>
          <a:chExt cx="0" cy="0"/>
        </a:xfrm>
      </p:grpSpPr>
      <p:sp>
        <p:nvSpPr>
          <p:cNvPr id="126" name="Google Shape;126;p75"/>
          <p:cNvSpPr/>
          <p:nvPr>
            <p:ph idx="2" type="pic"/>
          </p:nvPr>
        </p:nvSpPr>
        <p:spPr>
          <a:xfrm>
            <a:off x="1390800" y="1457400"/>
            <a:ext cx="10802700"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7" name="Google Shape;127;p75"/>
          <p:cNvSpPr/>
          <p:nvPr>
            <p:ph idx="3" type="pic"/>
          </p:nvPr>
        </p:nvSpPr>
        <p:spPr>
          <a:xfrm>
            <a:off x="12193588" y="1457400"/>
            <a:ext cx="10799700"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28" name="Shape 128"/>
        <p:cNvGrpSpPr/>
        <p:nvPr/>
      </p:nvGrpSpPr>
      <p:grpSpPr>
        <a:xfrm>
          <a:off x="0" y="0"/>
          <a:ext cx="0" cy="0"/>
          <a:chOff x="0" y="0"/>
          <a:chExt cx="0" cy="0"/>
        </a:xfrm>
      </p:grpSpPr>
      <p:sp>
        <p:nvSpPr>
          <p:cNvPr id="129" name="Google Shape;129;p76"/>
          <p:cNvSpPr/>
          <p:nvPr>
            <p:ph idx="2" type="pic"/>
          </p:nvPr>
        </p:nvSpPr>
        <p:spPr>
          <a:xfrm>
            <a:off x="3756654" y="-1"/>
            <a:ext cx="9601200" cy="2998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0" name="Google Shape;130;p76"/>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31" name="Shape 131"/>
        <p:cNvGrpSpPr/>
        <p:nvPr/>
      </p:nvGrpSpPr>
      <p:grpSpPr>
        <a:xfrm>
          <a:off x="0" y="0"/>
          <a:ext cx="0" cy="0"/>
          <a:chOff x="0" y="0"/>
          <a:chExt cx="0" cy="0"/>
        </a:xfrm>
      </p:grpSpPr>
      <p:sp>
        <p:nvSpPr>
          <p:cNvPr id="132" name="Google Shape;132;p77"/>
          <p:cNvSpPr/>
          <p:nvPr>
            <p:ph idx="2" type="pic"/>
          </p:nvPr>
        </p:nvSpPr>
        <p:spPr>
          <a:xfrm>
            <a:off x="1390979" y="1457400"/>
            <a:ext cx="12814200" cy="8260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33" name="Shape 133"/>
        <p:cNvGrpSpPr/>
        <p:nvPr/>
      </p:nvGrpSpPr>
      <p:grpSpPr>
        <a:xfrm>
          <a:off x="0" y="0"/>
          <a:ext cx="0" cy="0"/>
          <a:chOff x="0" y="0"/>
          <a:chExt cx="0" cy="0"/>
        </a:xfrm>
      </p:grpSpPr>
      <p:sp>
        <p:nvSpPr>
          <p:cNvPr id="134" name="Google Shape;134;p78"/>
          <p:cNvSpPr/>
          <p:nvPr>
            <p:ph idx="2" type="pic"/>
          </p:nvPr>
        </p:nvSpPr>
        <p:spPr>
          <a:xfrm>
            <a:off x="10182077" y="4021732"/>
            <a:ext cx="12814200" cy="8260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35" name="Shape 135"/>
        <p:cNvGrpSpPr/>
        <p:nvPr/>
      </p:nvGrpSpPr>
      <p:grpSpPr>
        <a:xfrm>
          <a:off x="0" y="0"/>
          <a:ext cx="0" cy="0"/>
          <a:chOff x="0" y="0"/>
          <a:chExt cx="0" cy="0"/>
        </a:xfrm>
      </p:grpSpPr>
      <p:sp>
        <p:nvSpPr>
          <p:cNvPr id="136" name="Google Shape;136;p79"/>
          <p:cNvSpPr/>
          <p:nvPr>
            <p:ph idx="2" type="pic"/>
          </p:nvPr>
        </p:nvSpPr>
        <p:spPr>
          <a:xfrm>
            <a:off x="14630400" y="1780673"/>
            <a:ext cx="9023700" cy="7363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7" name="Google Shape;137;p79"/>
          <p:cNvSpPr/>
          <p:nvPr>
            <p:ph idx="3" type="pic"/>
          </p:nvPr>
        </p:nvSpPr>
        <p:spPr>
          <a:xfrm>
            <a:off x="1" y="6858000"/>
            <a:ext cx="30495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38" name="Shape 138"/>
        <p:cNvGrpSpPr/>
        <p:nvPr/>
      </p:nvGrpSpPr>
      <p:grpSpPr>
        <a:xfrm>
          <a:off x="0" y="0"/>
          <a:ext cx="0" cy="0"/>
          <a:chOff x="0" y="0"/>
          <a:chExt cx="0" cy="0"/>
        </a:xfrm>
      </p:grpSpPr>
      <p:sp>
        <p:nvSpPr>
          <p:cNvPr id="139" name="Google Shape;139;p80"/>
          <p:cNvSpPr/>
          <p:nvPr>
            <p:ph idx="2" type="pic"/>
          </p:nvPr>
        </p:nvSpPr>
        <p:spPr>
          <a:xfrm>
            <a:off x="3049588" y="2743200"/>
            <a:ext cx="5059800" cy="6448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0" name="Google Shape;140;p80"/>
          <p:cNvSpPr/>
          <p:nvPr>
            <p:ph idx="3" type="pic"/>
          </p:nvPr>
        </p:nvSpPr>
        <p:spPr>
          <a:xfrm>
            <a:off x="14606338" y="4578439"/>
            <a:ext cx="4917900" cy="9137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41" name="Shape 141"/>
        <p:cNvGrpSpPr/>
        <p:nvPr/>
      </p:nvGrpSpPr>
      <p:grpSpPr>
        <a:xfrm>
          <a:off x="0" y="0"/>
          <a:ext cx="0" cy="0"/>
          <a:chOff x="0" y="0"/>
          <a:chExt cx="0" cy="0"/>
        </a:xfrm>
      </p:grpSpPr>
      <p:sp>
        <p:nvSpPr>
          <p:cNvPr id="142" name="Google Shape;142;p81"/>
          <p:cNvSpPr/>
          <p:nvPr>
            <p:ph idx="2" type="pic"/>
          </p:nvPr>
        </p:nvSpPr>
        <p:spPr>
          <a:xfrm>
            <a:off x="14630400" y="0"/>
            <a:ext cx="56895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3" name="Google Shape;143;p81"/>
          <p:cNvSpPr/>
          <p:nvPr>
            <p:ph idx="3" type="pic"/>
          </p:nvPr>
        </p:nvSpPr>
        <p:spPr>
          <a:xfrm>
            <a:off x="16256000" y="9166302"/>
            <a:ext cx="8131200" cy="3720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20" name="Shape 20"/>
        <p:cNvGrpSpPr/>
        <p:nvPr/>
      </p:nvGrpSpPr>
      <p:grpSpPr>
        <a:xfrm>
          <a:off x="0" y="0"/>
          <a:ext cx="0" cy="0"/>
          <a:chOff x="0" y="0"/>
          <a:chExt cx="0" cy="0"/>
        </a:xfrm>
      </p:grpSpPr>
      <p:sp>
        <p:nvSpPr>
          <p:cNvPr id="21" name="Google Shape;21;p44"/>
          <p:cNvSpPr/>
          <p:nvPr>
            <p:ph idx="2" type="pic"/>
          </p:nvPr>
        </p:nvSpPr>
        <p:spPr>
          <a:xfrm>
            <a:off x="0" y="0"/>
            <a:ext cx="121935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44" name="Shape 144"/>
        <p:cNvGrpSpPr/>
        <p:nvPr/>
      </p:nvGrpSpPr>
      <p:grpSpPr>
        <a:xfrm>
          <a:off x="0" y="0"/>
          <a:ext cx="0" cy="0"/>
          <a:chOff x="0" y="0"/>
          <a:chExt cx="0" cy="0"/>
        </a:xfrm>
      </p:grpSpPr>
      <p:sp>
        <p:nvSpPr>
          <p:cNvPr id="145" name="Google Shape;145;p82"/>
          <p:cNvSpPr/>
          <p:nvPr>
            <p:ph idx="2" type="pic"/>
          </p:nvPr>
        </p:nvSpPr>
        <p:spPr>
          <a:xfrm>
            <a:off x="6098583" y="846666"/>
            <a:ext cx="6095100" cy="6011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6" name="Google Shape;146;p82"/>
          <p:cNvSpPr/>
          <p:nvPr>
            <p:ph idx="3" type="pic"/>
          </p:nvPr>
        </p:nvSpPr>
        <p:spPr>
          <a:xfrm>
            <a:off x="1510301" y="5486400"/>
            <a:ext cx="2547900"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47" name="Shape 147"/>
        <p:cNvGrpSpPr/>
        <p:nvPr/>
      </p:nvGrpSpPr>
      <p:grpSpPr>
        <a:xfrm>
          <a:off x="0" y="0"/>
          <a:ext cx="0" cy="0"/>
          <a:chOff x="0" y="0"/>
          <a:chExt cx="0" cy="0"/>
        </a:xfrm>
      </p:grpSpPr>
      <p:sp>
        <p:nvSpPr>
          <p:cNvPr id="148" name="Google Shape;148;p83"/>
          <p:cNvSpPr/>
          <p:nvPr>
            <p:ph idx="2" type="pic"/>
          </p:nvPr>
        </p:nvSpPr>
        <p:spPr>
          <a:xfrm>
            <a:off x="1524000" y="846667"/>
            <a:ext cx="10669500" cy="3708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9" name="Google Shape;149;p83"/>
          <p:cNvSpPr/>
          <p:nvPr>
            <p:ph idx="3" type="pic"/>
          </p:nvPr>
        </p:nvSpPr>
        <p:spPr>
          <a:xfrm>
            <a:off x="8144933" y="6858001"/>
            <a:ext cx="4048800"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50" name="Shape 150"/>
        <p:cNvGrpSpPr/>
        <p:nvPr/>
      </p:nvGrpSpPr>
      <p:grpSpPr>
        <a:xfrm>
          <a:off x="0" y="0"/>
          <a:ext cx="0" cy="0"/>
          <a:chOff x="0" y="0"/>
          <a:chExt cx="0" cy="0"/>
        </a:xfrm>
      </p:grpSpPr>
      <p:sp>
        <p:nvSpPr>
          <p:cNvPr id="151" name="Google Shape;151;p84"/>
          <p:cNvSpPr/>
          <p:nvPr>
            <p:ph idx="2" type="pic"/>
          </p:nvPr>
        </p:nvSpPr>
        <p:spPr>
          <a:xfrm>
            <a:off x="1524000" y="846667"/>
            <a:ext cx="10669500" cy="3708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2" name="Google Shape;152;p84"/>
          <p:cNvSpPr/>
          <p:nvPr>
            <p:ph idx="3" type="pic"/>
          </p:nvPr>
        </p:nvSpPr>
        <p:spPr>
          <a:xfrm>
            <a:off x="14630400" y="846666"/>
            <a:ext cx="3676800" cy="11154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53" name="Shape 153"/>
        <p:cNvGrpSpPr/>
        <p:nvPr/>
      </p:nvGrpSpPr>
      <p:grpSpPr>
        <a:xfrm>
          <a:off x="0" y="0"/>
          <a:ext cx="0" cy="0"/>
          <a:chOff x="0" y="0"/>
          <a:chExt cx="0" cy="0"/>
        </a:xfrm>
      </p:grpSpPr>
      <p:sp>
        <p:nvSpPr>
          <p:cNvPr id="154" name="Google Shape;154;p85"/>
          <p:cNvSpPr/>
          <p:nvPr>
            <p:ph idx="2" type="pic"/>
          </p:nvPr>
        </p:nvSpPr>
        <p:spPr>
          <a:xfrm>
            <a:off x="16291248" y="2743200"/>
            <a:ext cx="6570300" cy="4133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5" name="Google Shape;155;p85"/>
          <p:cNvSpPr/>
          <p:nvPr>
            <p:ph idx="3" type="pic"/>
          </p:nvPr>
        </p:nvSpPr>
        <p:spPr>
          <a:xfrm>
            <a:off x="9759820" y="1530221"/>
            <a:ext cx="4870500" cy="3956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6" name="Google Shape;156;p85"/>
          <p:cNvSpPr/>
          <p:nvPr>
            <p:ph idx="4" type="pic"/>
          </p:nvPr>
        </p:nvSpPr>
        <p:spPr>
          <a:xfrm>
            <a:off x="17075020" y="8714791"/>
            <a:ext cx="6570300" cy="4133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7" name="Google Shape;157;p85"/>
          <p:cNvSpPr/>
          <p:nvPr>
            <p:ph idx="5" type="pic"/>
          </p:nvPr>
        </p:nvSpPr>
        <p:spPr>
          <a:xfrm>
            <a:off x="10543591" y="7501812"/>
            <a:ext cx="4870500" cy="3956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58" name="Shape 158"/>
        <p:cNvGrpSpPr/>
        <p:nvPr/>
      </p:nvGrpSpPr>
      <p:grpSpPr>
        <a:xfrm>
          <a:off x="0" y="0"/>
          <a:ext cx="0" cy="0"/>
          <a:chOff x="0" y="0"/>
          <a:chExt cx="0" cy="0"/>
        </a:xfrm>
      </p:grpSpPr>
      <p:sp>
        <p:nvSpPr>
          <p:cNvPr id="159" name="Google Shape;159;p86"/>
          <p:cNvSpPr/>
          <p:nvPr>
            <p:ph idx="2" type="pic"/>
          </p:nvPr>
        </p:nvSpPr>
        <p:spPr>
          <a:xfrm>
            <a:off x="0" y="818146"/>
            <a:ext cx="6087900" cy="7411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0" name="Google Shape;160;p86"/>
          <p:cNvSpPr/>
          <p:nvPr>
            <p:ph idx="3" type="pic"/>
          </p:nvPr>
        </p:nvSpPr>
        <p:spPr>
          <a:xfrm>
            <a:off x="794084" y="9144000"/>
            <a:ext cx="7291200"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1" name="Google Shape;161;p86"/>
          <p:cNvSpPr/>
          <p:nvPr>
            <p:ph idx="4" type="pic"/>
          </p:nvPr>
        </p:nvSpPr>
        <p:spPr>
          <a:xfrm>
            <a:off x="9769642" y="6857999"/>
            <a:ext cx="8566500" cy="4138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2" name="Google Shape;162;p86"/>
          <p:cNvSpPr/>
          <p:nvPr>
            <p:ph idx="5" type="pic"/>
          </p:nvPr>
        </p:nvSpPr>
        <p:spPr>
          <a:xfrm>
            <a:off x="12193588" y="818146"/>
            <a:ext cx="7321500" cy="4668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3" name="Google Shape;163;p86"/>
          <p:cNvSpPr/>
          <p:nvPr>
            <p:ph idx="6" type="pic"/>
          </p:nvPr>
        </p:nvSpPr>
        <p:spPr>
          <a:xfrm>
            <a:off x="19515220" y="6858000"/>
            <a:ext cx="4872000" cy="6015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64" name="Shape 164"/>
        <p:cNvGrpSpPr/>
        <p:nvPr/>
      </p:nvGrpSpPr>
      <p:grpSpPr>
        <a:xfrm>
          <a:off x="0" y="0"/>
          <a:ext cx="0" cy="0"/>
          <a:chOff x="0" y="0"/>
          <a:chExt cx="0" cy="0"/>
        </a:xfrm>
      </p:grpSpPr>
      <p:sp>
        <p:nvSpPr>
          <p:cNvPr id="165" name="Google Shape;165;p87"/>
          <p:cNvSpPr/>
          <p:nvPr>
            <p:ph idx="2" type="pic"/>
          </p:nvPr>
        </p:nvSpPr>
        <p:spPr>
          <a:xfrm>
            <a:off x="0" y="5486399"/>
            <a:ext cx="6087900"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6" name="Google Shape;166;p87"/>
          <p:cNvSpPr/>
          <p:nvPr>
            <p:ph idx="3" type="pic"/>
          </p:nvPr>
        </p:nvSpPr>
        <p:spPr>
          <a:xfrm>
            <a:off x="0" y="0"/>
            <a:ext cx="8181600"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7" name="Google Shape;167;p87"/>
          <p:cNvSpPr/>
          <p:nvPr>
            <p:ph idx="4" type="pic"/>
          </p:nvPr>
        </p:nvSpPr>
        <p:spPr>
          <a:xfrm>
            <a:off x="8181474" y="6858000"/>
            <a:ext cx="8037000"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8" name="Google Shape;168;p87"/>
          <p:cNvSpPr/>
          <p:nvPr>
            <p:ph idx="5" type="pic"/>
          </p:nvPr>
        </p:nvSpPr>
        <p:spPr>
          <a:xfrm>
            <a:off x="9769643" y="818146"/>
            <a:ext cx="8532900" cy="4668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9" name="Google Shape;169;p87"/>
          <p:cNvSpPr/>
          <p:nvPr>
            <p:ph idx="6" type="pic"/>
          </p:nvPr>
        </p:nvSpPr>
        <p:spPr>
          <a:xfrm>
            <a:off x="18302516" y="6858000"/>
            <a:ext cx="53274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70" name="Shape 170"/>
        <p:cNvGrpSpPr/>
        <p:nvPr/>
      </p:nvGrpSpPr>
      <p:grpSpPr>
        <a:xfrm>
          <a:off x="0" y="0"/>
          <a:ext cx="0" cy="0"/>
          <a:chOff x="0" y="0"/>
          <a:chExt cx="0" cy="0"/>
        </a:xfrm>
      </p:grpSpPr>
      <p:sp>
        <p:nvSpPr>
          <p:cNvPr id="171" name="Google Shape;171;p88"/>
          <p:cNvSpPr/>
          <p:nvPr>
            <p:ph idx="2" type="pic"/>
          </p:nvPr>
        </p:nvSpPr>
        <p:spPr>
          <a:xfrm>
            <a:off x="721895" y="6858000"/>
            <a:ext cx="5366100" cy="5991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2" name="Google Shape;172;p88"/>
          <p:cNvSpPr/>
          <p:nvPr>
            <p:ph idx="3" type="pic"/>
          </p:nvPr>
        </p:nvSpPr>
        <p:spPr>
          <a:xfrm>
            <a:off x="721894" y="818146"/>
            <a:ext cx="7459500" cy="3753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3" name="Google Shape;173;p88"/>
          <p:cNvSpPr/>
          <p:nvPr>
            <p:ph idx="4" type="pic"/>
          </p:nvPr>
        </p:nvSpPr>
        <p:spPr>
          <a:xfrm>
            <a:off x="8061951" y="9095872"/>
            <a:ext cx="7459500" cy="3753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4" name="Google Shape;174;p88"/>
          <p:cNvSpPr/>
          <p:nvPr>
            <p:ph idx="5" type="pic"/>
          </p:nvPr>
        </p:nvSpPr>
        <p:spPr>
          <a:xfrm>
            <a:off x="10155447" y="866274"/>
            <a:ext cx="5366100" cy="5991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5" name="Google Shape;175;p88"/>
          <p:cNvSpPr/>
          <p:nvPr>
            <p:ph idx="6" type="pic"/>
          </p:nvPr>
        </p:nvSpPr>
        <p:spPr>
          <a:xfrm>
            <a:off x="17495503" y="866274"/>
            <a:ext cx="6891600" cy="3753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6" name="Google Shape;176;p88"/>
          <p:cNvSpPr/>
          <p:nvPr>
            <p:ph idx="7" type="pic"/>
          </p:nvPr>
        </p:nvSpPr>
        <p:spPr>
          <a:xfrm>
            <a:off x="17495503" y="6858000"/>
            <a:ext cx="5366100" cy="5991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77" name="Shape 177"/>
        <p:cNvGrpSpPr/>
        <p:nvPr/>
      </p:nvGrpSpPr>
      <p:grpSpPr>
        <a:xfrm>
          <a:off x="0" y="0"/>
          <a:ext cx="0" cy="0"/>
          <a:chOff x="0" y="0"/>
          <a:chExt cx="0" cy="0"/>
        </a:xfrm>
      </p:grpSpPr>
      <p:sp>
        <p:nvSpPr>
          <p:cNvPr id="178" name="Google Shape;178;p89"/>
          <p:cNvSpPr/>
          <p:nvPr>
            <p:ph idx="2" type="pic"/>
          </p:nvPr>
        </p:nvSpPr>
        <p:spPr>
          <a:xfrm>
            <a:off x="2446317" y="15372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9" name="Google Shape;179;p89"/>
          <p:cNvSpPr/>
          <p:nvPr>
            <p:ph idx="3" type="pic"/>
          </p:nvPr>
        </p:nvSpPr>
        <p:spPr>
          <a:xfrm>
            <a:off x="8543904" y="24135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0" name="Google Shape;180;p89"/>
          <p:cNvSpPr/>
          <p:nvPr>
            <p:ph idx="4" type="pic"/>
          </p:nvPr>
        </p:nvSpPr>
        <p:spPr>
          <a:xfrm>
            <a:off x="20737491" y="53091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81" name="Shape 181"/>
        <p:cNvGrpSpPr/>
        <p:nvPr/>
      </p:nvGrpSpPr>
      <p:grpSpPr>
        <a:xfrm>
          <a:off x="0" y="0"/>
          <a:ext cx="0" cy="0"/>
          <a:chOff x="0" y="0"/>
          <a:chExt cx="0" cy="0"/>
        </a:xfrm>
      </p:grpSpPr>
      <p:sp>
        <p:nvSpPr>
          <p:cNvPr id="182" name="Google Shape;182;p90"/>
          <p:cNvSpPr/>
          <p:nvPr>
            <p:ph idx="2" type="pic"/>
          </p:nvPr>
        </p:nvSpPr>
        <p:spPr>
          <a:xfrm>
            <a:off x="2446317" y="15372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3" name="Google Shape;183;p90"/>
          <p:cNvSpPr/>
          <p:nvPr>
            <p:ph idx="3" type="pic"/>
          </p:nvPr>
        </p:nvSpPr>
        <p:spPr>
          <a:xfrm>
            <a:off x="14641491" y="529010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4" name="Google Shape;184;p90"/>
          <p:cNvSpPr/>
          <p:nvPr>
            <p:ph idx="4" type="pic"/>
          </p:nvPr>
        </p:nvSpPr>
        <p:spPr>
          <a:xfrm>
            <a:off x="20739078" y="851452"/>
            <a:ext cx="3649800" cy="6692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85" name="Shape 185"/>
        <p:cNvGrpSpPr/>
        <p:nvPr/>
      </p:nvGrpSpPr>
      <p:grpSpPr>
        <a:xfrm>
          <a:off x="0" y="0"/>
          <a:ext cx="0" cy="0"/>
          <a:chOff x="0" y="0"/>
          <a:chExt cx="0" cy="0"/>
        </a:xfrm>
      </p:grpSpPr>
      <p:pic>
        <p:nvPicPr>
          <p:cNvPr id="186" name="Google Shape;186;p91"/>
          <p:cNvPicPr preferRelativeResize="0"/>
          <p:nvPr/>
        </p:nvPicPr>
        <p:blipFill rotWithShape="1">
          <a:blip r:embed="rId2">
            <a:alphaModFix/>
          </a:blip>
          <a:srcRect b="0" l="0" r="0" t="0"/>
          <a:stretch/>
        </p:blipFill>
        <p:spPr>
          <a:xfrm>
            <a:off x="1976542" y="-2935088"/>
            <a:ext cx="7818339" cy="10634517"/>
          </a:xfrm>
          <a:prstGeom prst="rect">
            <a:avLst/>
          </a:prstGeom>
          <a:noFill/>
          <a:ln>
            <a:noFill/>
          </a:ln>
        </p:spPr>
      </p:pic>
      <p:sp>
        <p:nvSpPr>
          <p:cNvPr id="187" name="Google Shape;187;p91"/>
          <p:cNvSpPr/>
          <p:nvPr>
            <p:ph idx="2" type="pic"/>
          </p:nvPr>
        </p:nvSpPr>
        <p:spPr>
          <a:xfrm>
            <a:off x="2810973" y="-2093063"/>
            <a:ext cx="6119700" cy="8208300"/>
          </a:xfrm>
          <a:prstGeom prst="rect">
            <a:avLst/>
          </a:prstGeom>
          <a:solidFill>
            <a:srgbClr val="A7BFCA"/>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88" name="Google Shape;188;p91"/>
          <p:cNvPicPr preferRelativeResize="0"/>
          <p:nvPr/>
        </p:nvPicPr>
        <p:blipFill rotWithShape="1">
          <a:blip r:embed="rId2">
            <a:alphaModFix/>
          </a:blip>
          <a:srcRect b="0" l="0" r="0" t="0"/>
          <a:stretch/>
        </p:blipFill>
        <p:spPr>
          <a:xfrm>
            <a:off x="14630594" y="6808658"/>
            <a:ext cx="7818339" cy="10634517"/>
          </a:xfrm>
          <a:prstGeom prst="rect">
            <a:avLst/>
          </a:prstGeom>
          <a:noFill/>
          <a:ln>
            <a:noFill/>
          </a:ln>
        </p:spPr>
      </p:pic>
      <p:sp>
        <p:nvSpPr>
          <p:cNvPr id="189" name="Google Shape;189;p91"/>
          <p:cNvSpPr/>
          <p:nvPr>
            <p:ph idx="3" type="pic"/>
          </p:nvPr>
        </p:nvSpPr>
        <p:spPr>
          <a:xfrm>
            <a:off x="15465025" y="7650683"/>
            <a:ext cx="6119700" cy="8208300"/>
          </a:xfrm>
          <a:prstGeom prst="rect">
            <a:avLst/>
          </a:prstGeom>
          <a:solidFill>
            <a:srgbClr val="A7BFCA"/>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90" name="Google Shape;190;p91"/>
          <p:cNvPicPr preferRelativeResize="0"/>
          <p:nvPr/>
        </p:nvPicPr>
        <p:blipFill rotWithShape="1">
          <a:blip r:embed="rId2">
            <a:alphaModFix/>
          </a:blip>
          <a:srcRect b="0" l="0" r="0" t="0"/>
          <a:stretch/>
        </p:blipFill>
        <p:spPr>
          <a:xfrm>
            <a:off x="1976542" y="-2935088"/>
            <a:ext cx="7818339" cy="10634517"/>
          </a:xfrm>
          <a:prstGeom prst="rect">
            <a:avLst/>
          </a:prstGeom>
          <a:noFill/>
          <a:ln>
            <a:noFill/>
          </a:ln>
        </p:spPr>
      </p:pic>
      <p:pic>
        <p:nvPicPr>
          <p:cNvPr id="191" name="Google Shape;191;p91"/>
          <p:cNvPicPr preferRelativeResize="0"/>
          <p:nvPr/>
        </p:nvPicPr>
        <p:blipFill rotWithShape="1">
          <a:blip r:embed="rId2">
            <a:alphaModFix/>
          </a:blip>
          <a:srcRect b="0" l="0" r="0" t="0"/>
          <a:stretch/>
        </p:blipFill>
        <p:spPr>
          <a:xfrm>
            <a:off x="14630594" y="6808658"/>
            <a:ext cx="7818339" cy="106345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Blank">
  <p:cSld name="32_Blank">
    <p:spTree>
      <p:nvGrpSpPr>
        <p:cNvPr id="22" name="Shape 22"/>
        <p:cNvGrpSpPr/>
        <p:nvPr/>
      </p:nvGrpSpPr>
      <p:grpSpPr>
        <a:xfrm>
          <a:off x="0" y="0"/>
          <a:ext cx="0" cy="0"/>
          <a:chOff x="0" y="0"/>
          <a:chExt cx="0" cy="0"/>
        </a:xfrm>
      </p:grpSpPr>
      <p:sp>
        <p:nvSpPr>
          <p:cNvPr id="23" name="Google Shape;23;p31"/>
          <p:cNvSpPr/>
          <p:nvPr>
            <p:ph idx="2" type="pic"/>
          </p:nvPr>
        </p:nvSpPr>
        <p:spPr>
          <a:xfrm>
            <a:off x="4042611" y="0"/>
            <a:ext cx="8151000" cy="10251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 name="Google Shape;24;p31"/>
          <p:cNvSpPr/>
          <p:nvPr>
            <p:ph idx="3" type="pic"/>
          </p:nvPr>
        </p:nvSpPr>
        <p:spPr>
          <a:xfrm>
            <a:off x="0" y="4572001"/>
            <a:ext cx="40425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92" name="Shape 192"/>
        <p:cNvGrpSpPr/>
        <p:nvPr/>
      </p:nvGrpSpPr>
      <p:grpSpPr>
        <a:xfrm>
          <a:off x="0" y="0"/>
          <a:ext cx="0" cy="0"/>
          <a:chOff x="0" y="0"/>
          <a:chExt cx="0" cy="0"/>
        </a:xfrm>
      </p:grpSpPr>
      <p:grpSp>
        <p:nvGrpSpPr>
          <p:cNvPr id="193" name="Google Shape;193;p92"/>
          <p:cNvGrpSpPr/>
          <p:nvPr/>
        </p:nvGrpSpPr>
        <p:grpSpPr>
          <a:xfrm>
            <a:off x="8952429" y="2753198"/>
            <a:ext cx="3296056" cy="6769544"/>
            <a:chOff x="3739073" y="951230"/>
            <a:chExt cx="1665853" cy="3421381"/>
          </a:xfrm>
        </p:grpSpPr>
        <p:pic>
          <p:nvPicPr>
            <p:cNvPr id="194" name="Google Shape;194;p92"/>
            <p:cNvPicPr preferRelativeResize="0"/>
            <p:nvPr/>
          </p:nvPicPr>
          <p:blipFill rotWithShape="1">
            <a:blip r:embed="rId2">
              <a:alphaModFix/>
            </a:blip>
            <a:srcRect b="0" l="0" r="0" t="0"/>
            <a:stretch/>
          </p:blipFill>
          <p:spPr>
            <a:xfrm>
              <a:off x="3739073" y="951230"/>
              <a:ext cx="1665853" cy="3421381"/>
            </a:xfrm>
            <a:prstGeom prst="rect">
              <a:avLst/>
            </a:prstGeom>
            <a:noFill/>
            <a:ln>
              <a:noFill/>
            </a:ln>
          </p:spPr>
        </p:pic>
        <p:sp>
          <p:nvSpPr>
            <p:cNvPr id="195" name="Google Shape;195;p92"/>
            <p:cNvSpPr/>
            <p:nvPr/>
          </p:nvSpPr>
          <p:spPr>
            <a:xfrm>
              <a:off x="3850640" y="1361440"/>
              <a:ext cx="1442700" cy="2560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196" name="Google Shape;196;p92"/>
          <p:cNvSpPr/>
          <p:nvPr>
            <p:ph idx="2" type="pic"/>
          </p:nvPr>
        </p:nvSpPr>
        <p:spPr>
          <a:xfrm>
            <a:off x="9156664" y="3424623"/>
            <a:ext cx="2887500" cy="5256600"/>
          </a:xfrm>
          <a:prstGeom prst="rect">
            <a:avLst/>
          </a:prstGeom>
          <a:solidFill>
            <a:srgbClr val="CCCECC"/>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97" name="Google Shape;197;p92"/>
          <p:cNvPicPr preferRelativeResize="0"/>
          <p:nvPr/>
        </p:nvPicPr>
        <p:blipFill rotWithShape="1">
          <a:blip r:embed="rId3">
            <a:alphaModFix/>
          </a:blip>
          <a:srcRect b="0" l="0" r="0" t="0"/>
          <a:stretch/>
        </p:blipFill>
        <p:spPr>
          <a:xfrm rot="5400000">
            <a:off x="-3106077" y="4033452"/>
            <a:ext cx="7818339" cy="10634517"/>
          </a:xfrm>
          <a:prstGeom prst="rect">
            <a:avLst/>
          </a:prstGeom>
          <a:noFill/>
          <a:ln>
            <a:noFill/>
          </a:ln>
        </p:spPr>
      </p:pic>
      <p:sp>
        <p:nvSpPr>
          <p:cNvPr id="198" name="Google Shape;198;p92"/>
          <p:cNvSpPr/>
          <p:nvPr>
            <p:ph idx="3" type="pic"/>
          </p:nvPr>
        </p:nvSpPr>
        <p:spPr>
          <a:xfrm>
            <a:off x="-2907784" y="6301270"/>
            <a:ext cx="8136900" cy="6120600"/>
          </a:xfrm>
          <a:prstGeom prst="rect">
            <a:avLst/>
          </a:prstGeom>
          <a:solidFill>
            <a:srgbClr val="CCCECC"/>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99" name="Google Shape;199;p92"/>
          <p:cNvGrpSpPr/>
          <p:nvPr/>
        </p:nvGrpSpPr>
        <p:grpSpPr>
          <a:xfrm>
            <a:off x="8952429" y="2753198"/>
            <a:ext cx="3296056" cy="6769544"/>
            <a:chOff x="3739073" y="951230"/>
            <a:chExt cx="1665853" cy="3421381"/>
          </a:xfrm>
        </p:grpSpPr>
        <p:pic>
          <p:nvPicPr>
            <p:cNvPr id="200" name="Google Shape;200;p92"/>
            <p:cNvPicPr preferRelativeResize="0"/>
            <p:nvPr/>
          </p:nvPicPr>
          <p:blipFill rotWithShape="1">
            <a:blip r:embed="rId2">
              <a:alphaModFix/>
            </a:blip>
            <a:srcRect b="0" l="0" r="0" t="0"/>
            <a:stretch/>
          </p:blipFill>
          <p:spPr>
            <a:xfrm>
              <a:off x="3739073" y="951230"/>
              <a:ext cx="1665853" cy="3421381"/>
            </a:xfrm>
            <a:prstGeom prst="rect">
              <a:avLst/>
            </a:prstGeom>
            <a:noFill/>
            <a:ln>
              <a:noFill/>
            </a:ln>
          </p:spPr>
        </p:pic>
        <p:sp>
          <p:nvSpPr>
            <p:cNvPr id="201" name="Google Shape;201;p92"/>
            <p:cNvSpPr/>
            <p:nvPr/>
          </p:nvSpPr>
          <p:spPr>
            <a:xfrm>
              <a:off x="3850640" y="1361440"/>
              <a:ext cx="1442700" cy="2560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pic>
        <p:nvPicPr>
          <p:cNvPr id="202" name="Google Shape;202;p92"/>
          <p:cNvPicPr preferRelativeResize="0"/>
          <p:nvPr/>
        </p:nvPicPr>
        <p:blipFill rotWithShape="1">
          <a:blip r:embed="rId3">
            <a:alphaModFix/>
          </a:blip>
          <a:srcRect b="0" l="0" r="0" t="0"/>
          <a:stretch/>
        </p:blipFill>
        <p:spPr>
          <a:xfrm rot="5400000">
            <a:off x="-3106077" y="4033452"/>
            <a:ext cx="7818339" cy="10634517"/>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203" name="Shape 203"/>
        <p:cNvGrpSpPr/>
        <p:nvPr/>
      </p:nvGrpSpPr>
      <p:grpSpPr>
        <a:xfrm>
          <a:off x="0" y="0"/>
          <a:ext cx="0" cy="0"/>
          <a:chOff x="0" y="0"/>
          <a:chExt cx="0" cy="0"/>
        </a:xfrm>
      </p:grpSpPr>
      <p:sp>
        <p:nvSpPr>
          <p:cNvPr id="204" name="Google Shape;204;p93"/>
          <p:cNvSpPr/>
          <p:nvPr>
            <p:ph idx="2" type="pic"/>
          </p:nvPr>
        </p:nvSpPr>
        <p:spPr>
          <a:xfrm>
            <a:off x="5317174" y="439198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5" name="Google Shape;205;p93"/>
          <p:cNvSpPr/>
          <p:nvPr>
            <p:ph idx="3" type="pic"/>
          </p:nvPr>
        </p:nvSpPr>
        <p:spPr>
          <a:xfrm>
            <a:off x="10001107" y="439198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6" name="Google Shape;206;p93"/>
          <p:cNvSpPr/>
          <p:nvPr>
            <p:ph idx="4" type="pic"/>
          </p:nvPr>
        </p:nvSpPr>
        <p:spPr>
          <a:xfrm>
            <a:off x="14664256" y="439198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7" name="Google Shape;207;p93"/>
          <p:cNvSpPr/>
          <p:nvPr>
            <p:ph idx="5" type="pic"/>
          </p:nvPr>
        </p:nvSpPr>
        <p:spPr>
          <a:xfrm>
            <a:off x="5317175" y="9054129"/>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p93"/>
          <p:cNvSpPr/>
          <p:nvPr>
            <p:ph idx="6" type="pic"/>
          </p:nvPr>
        </p:nvSpPr>
        <p:spPr>
          <a:xfrm>
            <a:off x="10001107" y="9054129"/>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9" name="Google Shape;209;p93"/>
          <p:cNvSpPr/>
          <p:nvPr>
            <p:ph idx="7" type="pic"/>
          </p:nvPr>
        </p:nvSpPr>
        <p:spPr>
          <a:xfrm>
            <a:off x="14664256" y="9054128"/>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210" name="Shape 210"/>
        <p:cNvGrpSpPr/>
        <p:nvPr/>
      </p:nvGrpSpPr>
      <p:grpSpPr>
        <a:xfrm>
          <a:off x="0" y="0"/>
          <a:ext cx="0" cy="0"/>
          <a:chOff x="0" y="0"/>
          <a:chExt cx="0" cy="0"/>
        </a:xfrm>
      </p:grpSpPr>
      <p:sp>
        <p:nvSpPr>
          <p:cNvPr id="211" name="Google Shape;211;p94"/>
          <p:cNvSpPr/>
          <p:nvPr>
            <p:ph idx="2" type="pic"/>
          </p:nvPr>
        </p:nvSpPr>
        <p:spPr>
          <a:xfrm>
            <a:off x="5317174" y="22003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2" name="Google Shape;212;p94"/>
          <p:cNvSpPr/>
          <p:nvPr>
            <p:ph idx="3" type="pic"/>
          </p:nvPr>
        </p:nvSpPr>
        <p:spPr>
          <a:xfrm>
            <a:off x="10001107" y="22003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3" name="Google Shape;213;p94"/>
          <p:cNvSpPr/>
          <p:nvPr>
            <p:ph idx="4" type="pic"/>
          </p:nvPr>
        </p:nvSpPr>
        <p:spPr>
          <a:xfrm>
            <a:off x="14664256" y="220032"/>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4" name="Google Shape;214;p94"/>
          <p:cNvSpPr/>
          <p:nvPr>
            <p:ph idx="5" type="pic"/>
          </p:nvPr>
        </p:nvSpPr>
        <p:spPr>
          <a:xfrm>
            <a:off x="5317175" y="4882179"/>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5" name="Google Shape;215;p94"/>
          <p:cNvSpPr/>
          <p:nvPr>
            <p:ph idx="6" type="pic"/>
          </p:nvPr>
        </p:nvSpPr>
        <p:spPr>
          <a:xfrm>
            <a:off x="10001107" y="4882179"/>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6" name="Google Shape;216;p94"/>
          <p:cNvSpPr/>
          <p:nvPr>
            <p:ph idx="7" type="pic"/>
          </p:nvPr>
        </p:nvSpPr>
        <p:spPr>
          <a:xfrm>
            <a:off x="14664256" y="4882178"/>
            <a:ext cx="4432200" cy="4433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7" name="Shape 217"/>
        <p:cNvGrpSpPr/>
        <p:nvPr/>
      </p:nvGrpSpPr>
      <p:grpSpPr>
        <a:xfrm>
          <a:off x="0" y="0"/>
          <a:ext cx="0" cy="0"/>
          <a:chOff x="0" y="0"/>
          <a:chExt cx="0" cy="0"/>
        </a:xfrm>
      </p:grpSpPr>
      <p:sp>
        <p:nvSpPr>
          <p:cNvPr id="218" name="Google Shape;218;p95"/>
          <p:cNvSpPr/>
          <p:nvPr>
            <p:ph idx="2" type="pic"/>
          </p:nvPr>
        </p:nvSpPr>
        <p:spPr>
          <a:xfrm>
            <a:off x="6849224" y="8522312"/>
            <a:ext cx="107808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9" name="Google Shape;219;p95"/>
          <p:cNvSpPr/>
          <p:nvPr>
            <p:ph idx="3" type="pic"/>
          </p:nvPr>
        </p:nvSpPr>
        <p:spPr>
          <a:xfrm>
            <a:off x="6849225" y="1176950"/>
            <a:ext cx="107808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0" name="Google Shape;220;p95"/>
          <p:cNvSpPr/>
          <p:nvPr>
            <p:ph idx="4" type="pic"/>
          </p:nvPr>
        </p:nvSpPr>
        <p:spPr>
          <a:xfrm>
            <a:off x="18009048" y="5604270"/>
            <a:ext cx="52233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1" name="Google Shape;221;p95"/>
          <p:cNvSpPr/>
          <p:nvPr>
            <p:ph idx="5" type="pic"/>
          </p:nvPr>
        </p:nvSpPr>
        <p:spPr>
          <a:xfrm>
            <a:off x="18009048" y="1176926"/>
            <a:ext cx="52233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22" name="Shape 222"/>
        <p:cNvGrpSpPr/>
        <p:nvPr/>
      </p:nvGrpSpPr>
      <p:grpSpPr>
        <a:xfrm>
          <a:off x="0" y="0"/>
          <a:ext cx="0" cy="0"/>
          <a:chOff x="0" y="0"/>
          <a:chExt cx="0" cy="0"/>
        </a:xfrm>
      </p:grpSpPr>
      <p:sp>
        <p:nvSpPr>
          <p:cNvPr id="223" name="Google Shape;223;p96"/>
          <p:cNvSpPr/>
          <p:nvPr>
            <p:ph idx="2" type="pic"/>
          </p:nvPr>
        </p:nvSpPr>
        <p:spPr>
          <a:xfrm>
            <a:off x="6753966" y="1176950"/>
            <a:ext cx="5223300" cy="113622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4" name="Google Shape;224;p96"/>
          <p:cNvSpPr/>
          <p:nvPr>
            <p:ph idx="3" type="pic"/>
          </p:nvPr>
        </p:nvSpPr>
        <p:spPr>
          <a:xfrm>
            <a:off x="12356406" y="1176950"/>
            <a:ext cx="52233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5" name="Google Shape;225;p96"/>
          <p:cNvSpPr/>
          <p:nvPr>
            <p:ph idx="4" type="pic"/>
          </p:nvPr>
        </p:nvSpPr>
        <p:spPr>
          <a:xfrm>
            <a:off x="12356406" y="8522312"/>
            <a:ext cx="52233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6" name="Google Shape;226;p96"/>
          <p:cNvSpPr/>
          <p:nvPr>
            <p:ph idx="5" type="pic"/>
          </p:nvPr>
        </p:nvSpPr>
        <p:spPr>
          <a:xfrm>
            <a:off x="17913791" y="1176950"/>
            <a:ext cx="5223300" cy="113622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27" name="Shape 227"/>
        <p:cNvGrpSpPr/>
        <p:nvPr/>
      </p:nvGrpSpPr>
      <p:grpSpPr>
        <a:xfrm>
          <a:off x="0" y="0"/>
          <a:ext cx="0" cy="0"/>
          <a:chOff x="0" y="0"/>
          <a:chExt cx="0" cy="0"/>
        </a:xfrm>
      </p:grpSpPr>
      <p:sp>
        <p:nvSpPr>
          <p:cNvPr id="228" name="Google Shape;228;p97"/>
          <p:cNvSpPr/>
          <p:nvPr>
            <p:ph idx="2" type="pic"/>
          </p:nvPr>
        </p:nvSpPr>
        <p:spPr>
          <a:xfrm>
            <a:off x="18182152" y="7938120"/>
            <a:ext cx="6201900" cy="577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9" name="Google Shape;229;p97"/>
          <p:cNvSpPr/>
          <p:nvPr>
            <p:ph idx="3" type="pic"/>
          </p:nvPr>
        </p:nvSpPr>
        <p:spPr>
          <a:xfrm>
            <a:off x="12142640" y="2177480"/>
            <a:ext cx="6071400" cy="11538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0" name="Google Shape;230;p97"/>
          <p:cNvSpPr/>
          <p:nvPr>
            <p:ph idx="4" type="pic"/>
          </p:nvPr>
        </p:nvSpPr>
        <p:spPr>
          <a:xfrm>
            <a:off x="-69051" y="7955690"/>
            <a:ext cx="12211800" cy="576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1" name="Google Shape;231;p97"/>
          <p:cNvSpPr/>
          <p:nvPr>
            <p:ph idx="5" type="pic"/>
          </p:nvPr>
        </p:nvSpPr>
        <p:spPr>
          <a:xfrm>
            <a:off x="18213959" y="2177810"/>
            <a:ext cx="6201900" cy="577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2" name="Google Shape;232;p97"/>
          <p:cNvSpPr/>
          <p:nvPr>
            <p:ph idx="6" type="pic"/>
          </p:nvPr>
        </p:nvSpPr>
        <p:spPr>
          <a:xfrm>
            <a:off x="0" y="2187352"/>
            <a:ext cx="6228000" cy="576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233" name="Shape 233"/>
        <p:cNvGrpSpPr/>
        <p:nvPr/>
      </p:nvGrpSpPr>
      <p:grpSpPr>
        <a:xfrm>
          <a:off x="0" y="0"/>
          <a:ext cx="0" cy="0"/>
          <a:chOff x="0" y="0"/>
          <a:chExt cx="0" cy="0"/>
        </a:xfrm>
      </p:grpSpPr>
      <p:sp>
        <p:nvSpPr>
          <p:cNvPr id="234" name="Google Shape;234;p98"/>
          <p:cNvSpPr txBox="1"/>
          <p:nvPr>
            <p:ph idx="12" type="sldNum"/>
          </p:nvPr>
        </p:nvSpPr>
        <p:spPr>
          <a:xfrm>
            <a:off x="20756758" y="737321"/>
            <a:ext cx="27435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235" name="Google Shape;235;p98"/>
          <p:cNvSpPr/>
          <p:nvPr>
            <p:ph idx="2" type="pic"/>
          </p:nvPr>
        </p:nvSpPr>
        <p:spPr>
          <a:xfrm>
            <a:off x="0" y="-9631"/>
            <a:ext cx="8047800" cy="5211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6" name="Google Shape;236;p98"/>
          <p:cNvSpPr/>
          <p:nvPr>
            <p:ph idx="3" type="pic"/>
          </p:nvPr>
        </p:nvSpPr>
        <p:spPr>
          <a:xfrm>
            <a:off x="8047767" y="-9631"/>
            <a:ext cx="8306100" cy="13725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7" name="Google Shape;237;p98"/>
          <p:cNvSpPr/>
          <p:nvPr>
            <p:ph idx="4" type="pic"/>
          </p:nvPr>
        </p:nvSpPr>
        <p:spPr>
          <a:xfrm>
            <a:off x="14329" y="5201818"/>
            <a:ext cx="8033400" cy="8514300"/>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8" name="Google Shape;238;p98"/>
          <p:cNvSpPr/>
          <p:nvPr>
            <p:ph idx="5" type="pic"/>
          </p:nvPr>
        </p:nvSpPr>
        <p:spPr>
          <a:xfrm>
            <a:off x="16339406" y="1"/>
            <a:ext cx="8047800" cy="8514300"/>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9" name="Google Shape;239;p98"/>
          <p:cNvSpPr/>
          <p:nvPr>
            <p:ph idx="6" type="pic"/>
          </p:nvPr>
        </p:nvSpPr>
        <p:spPr>
          <a:xfrm>
            <a:off x="16339406" y="8514183"/>
            <a:ext cx="8047800" cy="52113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40" name="Shape 240"/>
        <p:cNvGrpSpPr/>
        <p:nvPr/>
      </p:nvGrpSpPr>
      <p:grpSpPr>
        <a:xfrm>
          <a:off x="0" y="0"/>
          <a:ext cx="0" cy="0"/>
          <a:chOff x="0" y="0"/>
          <a:chExt cx="0" cy="0"/>
        </a:xfrm>
      </p:grpSpPr>
      <p:sp>
        <p:nvSpPr>
          <p:cNvPr id="241" name="Google Shape;241;p99"/>
          <p:cNvSpPr/>
          <p:nvPr>
            <p:ph idx="2" type="pic"/>
          </p:nvPr>
        </p:nvSpPr>
        <p:spPr>
          <a:xfrm>
            <a:off x="1246947" y="1176950"/>
            <a:ext cx="5223900" cy="113622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2" name="Google Shape;242;p99"/>
          <p:cNvSpPr/>
          <p:nvPr>
            <p:ph idx="3" type="pic"/>
          </p:nvPr>
        </p:nvSpPr>
        <p:spPr>
          <a:xfrm>
            <a:off x="6850116" y="8522313"/>
            <a:ext cx="107820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3" name="Google Shape;243;p99"/>
          <p:cNvSpPr/>
          <p:nvPr>
            <p:ph idx="4" type="pic"/>
          </p:nvPr>
        </p:nvSpPr>
        <p:spPr>
          <a:xfrm>
            <a:off x="6850117" y="1176950"/>
            <a:ext cx="107820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4" name="Google Shape;244;p99"/>
          <p:cNvSpPr/>
          <p:nvPr>
            <p:ph idx="5" type="pic"/>
          </p:nvPr>
        </p:nvSpPr>
        <p:spPr>
          <a:xfrm>
            <a:off x="18011394" y="5604270"/>
            <a:ext cx="5223900" cy="69348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5" name="Google Shape;245;p99"/>
          <p:cNvSpPr/>
          <p:nvPr>
            <p:ph idx="6" type="pic"/>
          </p:nvPr>
        </p:nvSpPr>
        <p:spPr>
          <a:xfrm>
            <a:off x="18011394" y="1176927"/>
            <a:ext cx="5223900" cy="4016700"/>
          </a:xfrm>
          <a:prstGeom prst="rect">
            <a:avLst/>
          </a:prstGeom>
          <a:solidFill>
            <a:schemeClr val="accent5"/>
          </a:solidFill>
          <a:ln>
            <a:noFill/>
          </a:ln>
        </p:spPr>
        <p:txBody>
          <a:bodyPr anchorCtr="0" anchor="ctr" bIns="45700" lIns="91425" spcFirstLastPara="1" rIns="91425" wrap="square" tIns="45700">
            <a:no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46" name="Shape 246"/>
        <p:cNvGrpSpPr/>
        <p:nvPr/>
      </p:nvGrpSpPr>
      <p:grpSpPr>
        <a:xfrm>
          <a:off x="0" y="0"/>
          <a:ext cx="0" cy="0"/>
          <a:chOff x="0" y="0"/>
          <a:chExt cx="0" cy="0"/>
        </a:xfrm>
      </p:grpSpPr>
      <p:sp>
        <p:nvSpPr>
          <p:cNvPr id="247" name="Google Shape;247;p100"/>
          <p:cNvSpPr/>
          <p:nvPr>
            <p:ph idx="2" type="pic"/>
          </p:nvPr>
        </p:nvSpPr>
        <p:spPr>
          <a:xfrm>
            <a:off x="0" y="0"/>
            <a:ext cx="243873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48" name="Shape 248"/>
        <p:cNvGrpSpPr/>
        <p:nvPr/>
      </p:nvGrpSpPr>
      <p:grpSpPr>
        <a:xfrm>
          <a:off x="0" y="0"/>
          <a:ext cx="0" cy="0"/>
          <a:chOff x="0" y="0"/>
          <a:chExt cx="0" cy="0"/>
        </a:xfrm>
      </p:grpSpPr>
      <p:sp>
        <p:nvSpPr>
          <p:cNvPr id="249" name="Google Shape;249;p101"/>
          <p:cNvSpPr/>
          <p:nvPr>
            <p:ph idx="2" type="pic"/>
          </p:nvPr>
        </p:nvSpPr>
        <p:spPr>
          <a:xfrm>
            <a:off x="723015" y="716581"/>
            <a:ext cx="22945200" cy="12301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Blank">
  <p:cSld name="31_Blank">
    <p:spTree>
      <p:nvGrpSpPr>
        <p:cNvPr id="25" name="Shape 25"/>
        <p:cNvGrpSpPr/>
        <p:nvPr/>
      </p:nvGrpSpPr>
      <p:grpSpPr>
        <a:xfrm>
          <a:off x="0" y="0"/>
          <a:ext cx="0" cy="0"/>
          <a:chOff x="0" y="0"/>
          <a:chExt cx="0" cy="0"/>
        </a:xfrm>
      </p:grpSpPr>
      <p:sp>
        <p:nvSpPr>
          <p:cNvPr id="26" name="Google Shape;26;p30"/>
          <p:cNvSpPr/>
          <p:nvPr>
            <p:ph idx="2" type="pic"/>
          </p:nvPr>
        </p:nvSpPr>
        <p:spPr>
          <a:xfrm>
            <a:off x="0" y="0"/>
            <a:ext cx="121935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7" name="Google Shape;27;p30"/>
          <p:cNvSpPr/>
          <p:nvPr>
            <p:ph idx="3" type="pic"/>
          </p:nvPr>
        </p:nvSpPr>
        <p:spPr>
          <a:xfrm>
            <a:off x="18312064" y="12030"/>
            <a:ext cx="6075000" cy="684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50" name="Shape 250"/>
        <p:cNvGrpSpPr/>
        <p:nvPr/>
      </p:nvGrpSpPr>
      <p:grpSpPr>
        <a:xfrm>
          <a:off x="0" y="0"/>
          <a:ext cx="0" cy="0"/>
          <a:chOff x="0" y="0"/>
          <a:chExt cx="0" cy="0"/>
        </a:xfrm>
      </p:grpSpPr>
      <p:sp>
        <p:nvSpPr>
          <p:cNvPr id="251" name="Google Shape;251;p102"/>
          <p:cNvSpPr/>
          <p:nvPr>
            <p:ph idx="2" type="pic"/>
          </p:nvPr>
        </p:nvSpPr>
        <p:spPr>
          <a:xfrm>
            <a:off x="14630400" y="0"/>
            <a:ext cx="97569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52" name="Shape 252"/>
        <p:cNvGrpSpPr/>
        <p:nvPr/>
      </p:nvGrpSpPr>
      <p:grpSpPr>
        <a:xfrm>
          <a:off x="0" y="0"/>
          <a:ext cx="0" cy="0"/>
          <a:chOff x="0" y="0"/>
          <a:chExt cx="0" cy="0"/>
        </a:xfrm>
      </p:grpSpPr>
      <p:sp>
        <p:nvSpPr>
          <p:cNvPr id="253" name="Google Shape;253;p103"/>
          <p:cNvSpPr/>
          <p:nvPr>
            <p:ph idx="2" type="pic"/>
          </p:nvPr>
        </p:nvSpPr>
        <p:spPr>
          <a:xfrm>
            <a:off x="0" y="0"/>
            <a:ext cx="97569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54" name="Shape 254"/>
        <p:cNvGrpSpPr/>
        <p:nvPr/>
      </p:nvGrpSpPr>
      <p:grpSpPr>
        <a:xfrm>
          <a:off x="0" y="0"/>
          <a:ext cx="0" cy="0"/>
          <a:chOff x="0" y="0"/>
          <a:chExt cx="0" cy="0"/>
        </a:xfrm>
      </p:grpSpPr>
      <p:sp>
        <p:nvSpPr>
          <p:cNvPr id="255" name="Google Shape;255;p104"/>
          <p:cNvSpPr/>
          <p:nvPr>
            <p:ph idx="2" type="pic"/>
          </p:nvPr>
        </p:nvSpPr>
        <p:spPr>
          <a:xfrm>
            <a:off x="12193588" y="0"/>
            <a:ext cx="121935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56" name="Shape 256"/>
        <p:cNvGrpSpPr/>
        <p:nvPr/>
      </p:nvGrpSpPr>
      <p:grpSpPr>
        <a:xfrm>
          <a:off x="0" y="0"/>
          <a:ext cx="0" cy="0"/>
          <a:chOff x="0" y="0"/>
          <a:chExt cx="0" cy="0"/>
        </a:xfrm>
      </p:grpSpPr>
      <p:sp>
        <p:nvSpPr>
          <p:cNvPr id="257" name="Google Shape;257;p105"/>
          <p:cNvSpPr/>
          <p:nvPr>
            <p:ph idx="2" type="pic"/>
          </p:nvPr>
        </p:nvSpPr>
        <p:spPr>
          <a:xfrm>
            <a:off x="0" y="0"/>
            <a:ext cx="121935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58" name="Shape 258"/>
        <p:cNvGrpSpPr/>
        <p:nvPr/>
      </p:nvGrpSpPr>
      <p:grpSpPr>
        <a:xfrm>
          <a:off x="0" y="0"/>
          <a:ext cx="0" cy="0"/>
          <a:chOff x="0" y="0"/>
          <a:chExt cx="0" cy="0"/>
        </a:xfrm>
      </p:grpSpPr>
      <p:sp>
        <p:nvSpPr>
          <p:cNvPr id="259" name="Google Shape;259;p106"/>
          <p:cNvSpPr/>
          <p:nvPr>
            <p:ph idx="2" type="pic"/>
          </p:nvPr>
        </p:nvSpPr>
        <p:spPr>
          <a:xfrm>
            <a:off x="-1" y="0"/>
            <a:ext cx="162240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60" name="Shape 260"/>
        <p:cNvGrpSpPr/>
        <p:nvPr/>
      </p:nvGrpSpPr>
      <p:grpSpPr>
        <a:xfrm>
          <a:off x="0" y="0"/>
          <a:ext cx="0" cy="0"/>
          <a:chOff x="0" y="0"/>
          <a:chExt cx="0" cy="0"/>
        </a:xfrm>
      </p:grpSpPr>
      <p:sp>
        <p:nvSpPr>
          <p:cNvPr id="261" name="Google Shape;261;p107"/>
          <p:cNvSpPr/>
          <p:nvPr>
            <p:ph idx="2" type="pic"/>
          </p:nvPr>
        </p:nvSpPr>
        <p:spPr>
          <a:xfrm>
            <a:off x="8163106" y="0"/>
            <a:ext cx="162240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62" name="Shape 262"/>
        <p:cNvGrpSpPr/>
        <p:nvPr/>
      </p:nvGrpSpPr>
      <p:grpSpPr>
        <a:xfrm>
          <a:off x="0" y="0"/>
          <a:ext cx="0" cy="0"/>
          <a:chOff x="0" y="0"/>
          <a:chExt cx="0" cy="0"/>
        </a:xfrm>
      </p:grpSpPr>
      <p:sp>
        <p:nvSpPr>
          <p:cNvPr id="263" name="Google Shape;263;p108"/>
          <p:cNvSpPr/>
          <p:nvPr>
            <p:ph idx="2" type="pic"/>
          </p:nvPr>
        </p:nvSpPr>
        <p:spPr>
          <a:xfrm>
            <a:off x="0" y="0"/>
            <a:ext cx="121935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64" name="Google Shape;264;p108"/>
          <p:cNvSpPr/>
          <p:nvPr>
            <p:ph idx="3" type="pic"/>
          </p:nvPr>
        </p:nvSpPr>
        <p:spPr>
          <a:xfrm>
            <a:off x="18312064" y="12030"/>
            <a:ext cx="6075000" cy="684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65" name="Shape 265"/>
        <p:cNvGrpSpPr/>
        <p:nvPr/>
      </p:nvGrpSpPr>
      <p:grpSpPr>
        <a:xfrm>
          <a:off x="0" y="0"/>
          <a:ext cx="0" cy="0"/>
          <a:chOff x="0" y="0"/>
          <a:chExt cx="0" cy="0"/>
        </a:xfrm>
      </p:grpSpPr>
      <p:sp>
        <p:nvSpPr>
          <p:cNvPr id="266" name="Google Shape;266;p109"/>
          <p:cNvSpPr/>
          <p:nvPr>
            <p:ph idx="2" type="pic"/>
          </p:nvPr>
        </p:nvSpPr>
        <p:spPr>
          <a:xfrm flipH="1">
            <a:off x="16258373" y="0"/>
            <a:ext cx="81288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67" name="Shape 267"/>
        <p:cNvGrpSpPr/>
        <p:nvPr/>
      </p:nvGrpSpPr>
      <p:grpSpPr>
        <a:xfrm>
          <a:off x="0" y="0"/>
          <a:ext cx="0" cy="0"/>
          <a:chOff x="0" y="0"/>
          <a:chExt cx="0" cy="0"/>
        </a:xfrm>
      </p:grpSpPr>
      <p:sp>
        <p:nvSpPr>
          <p:cNvPr id="268" name="Google Shape;268;p110"/>
          <p:cNvSpPr/>
          <p:nvPr>
            <p:ph idx="2" type="pic"/>
          </p:nvPr>
        </p:nvSpPr>
        <p:spPr>
          <a:xfrm flipH="1">
            <a:off x="4076716" y="0"/>
            <a:ext cx="56943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69" name="Shape 269"/>
        <p:cNvGrpSpPr/>
        <p:nvPr/>
      </p:nvGrpSpPr>
      <p:grpSpPr>
        <a:xfrm>
          <a:off x="0" y="0"/>
          <a:ext cx="0" cy="0"/>
          <a:chOff x="0" y="0"/>
          <a:chExt cx="0" cy="0"/>
        </a:xfrm>
      </p:grpSpPr>
      <p:sp>
        <p:nvSpPr>
          <p:cNvPr id="270" name="Google Shape;270;p111"/>
          <p:cNvSpPr/>
          <p:nvPr>
            <p:ph idx="2" type="pic"/>
          </p:nvPr>
        </p:nvSpPr>
        <p:spPr>
          <a:xfrm flipH="1">
            <a:off x="18302873" y="2743199"/>
            <a:ext cx="6084300" cy="825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71" name="Google Shape;271;p111"/>
          <p:cNvSpPr/>
          <p:nvPr>
            <p:ph idx="3" type="pic"/>
          </p:nvPr>
        </p:nvSpPr>
        <p:spPr>
          <a:xfrm flipH="1">
            <a:off x="7349" y="0"/>
            <a:ext cx="40503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28" name="Shape 28"/>
        <p:cNvGrpSpPr/>
        <p:nvPr/>
      </p:nvGrpSpPr>
      <p:grpSpPr>
        <a:xfrm>
          <a:off x="0" y="0"/>
          <a:ext cx="0" cy="0"/>
          <a:chOff x="0" y="0"/>
          <a:chExt cx="0" cy="0"/>
        </a:xfrm>
      </p:grpSpPr>
      <p:sp>
        <p:nvSpPr>
          <p:cNvPr id="29" name="Google Shape;29;p32"/>
          <p:cNvSpPr/>
          <p:nvPr>
            <p:ph idx="2" type="pic"/>
          </p:nvPr>
        </p:nvSpPr>
        <p:spPr>
          <a:xfrm>
            <a:off x="0" y="0"/>
            <a:ext cx="9756900"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72" name="Shape 272"/>
        <p:cNvGrpSpPr/>
        <p:nvPr/>
      </p:nvGrpSpPr>
      <p:grpSpPr>
        <a:xfrm>
          <a:off x="0" y="0"/>
          <a:ext cx="0" cy="0"/>
          <a:chOff x="0" y="0"/>
          <a:chExt cx="0" cy="0"/>
        </a:xfrm>
      </p:grpSpPr>
      <p:sp>
        <p:nvSpPr>
          <p:cNvPr id="273" name="Google Shape;273;p112"/>
          <p:cNvSpPr/>
          <p:nvPr>
            <p:ph idx="2" type="pic"/>
          </p:nvPr>
        </p:nvSpPr>
        <p:spPr>
          <a:xfrm>
            <a:off x="765110" y="858416"/>
            <a:ext cx="22878600" cy="9480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74" name="Shape 274"/>
        <p:cNvGrpSpPr/>
        <p:nvPr/>
      </p:nvGrpSpPr>
      <p:grpSpPr>
        <a:xfrm>
          <a:off x="0" y="0"/>
          <a:ext cx="0" cy="0"/>
          <a:chOff x="0" y="0"/>
          <a:chExt cx="0" cy="0"/>
        </a:xfrm>
      </p:grpSpPr>
      <p:sp>
        <p:nvSpPr>
          <p:cNvPr id="275" name="Google Shape;275;p113"/>
          <p:cNvSpPr/>
          <p:nvPr>
            <p:ph idx="2" type="pic"/>
          </p:nvPr>
        </p:nvSpPr>
        <p:spPr>
          <a:xfrm>
            <a:off x="3031659" y="4572000"/>
            <a:ext cx="18322200" cy="460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76" name="Shape 276"/>
        <p:cNvGrpSpPr/>
        <p:nvPr/>
      </p:nvGrpSpPr>
      <p:grpSpPr>
        <a:xfrm>
          <a:off x="0" y="0"/>
          <a:ext cx="0" cy="0"/>
          <a:chOff x="0" y="0"/>
          <a:chExt cx="0" cy="0"/>
        </a:xfrm>
      </p:grpSpPr>
      <p:sp>
        <p:nvSpPr>
          <p:cNvPr id="277" name="Google Shape;277;p114"/>
          <p:cNvSpPr/>
          <p:nvPr>
            <p:ph idx="2" type="pic"/>
          </p:nvPr>
        </p:nvSpPr>
        <p:spPr>
          <a:xfrm>
            <a:off x="768096" y="841248"/>
            <a:ext cx="13844100" cy="12033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78" name="Shape 278"/>
        <p:cNvGrpSpPr/>
        <p:nvPr/>
      </p:nvGrpSpPr>
      <p:grpSpPr>
        <a:xfrm>
          <a:off x="0" y="0"/>
          <a:ext cx="0" cy="0"/>
          <a:chOff x="0" y="0"/>
          <a:chExt cx="0" cy="0"/>
        </a:xfrm>
      </p:grpSpPr>
      <p:sp>
        <p:nvSpPr>
          <p:cNvPr id="279" name="Google Shape;279;p115"/>
          <p:cNvSpPr/>
          <p:nvPr>
            <p:ph idx="2" type="pic"/>
          </p:nvPr>
        </p:nvSpPr>
        <p:spPr>
          <a:xfrm>
            <a:off x="7164535" y="2072999"/>
            <a:ext cx="10066800" cy="95937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80" name="Shape 280"/>
        <p:cNvGrpSpPr/>
        <p:nvPr/>
      </p:nvGrpSpPr>
      <p:grpSpPr>
        <a:xfrm>
          <a:off x="0" y="0"/>
          <a:ext cx="0" cy="0"/>
          <a:chOff x="0" y="0"/>
          <a:chExt cx="0" cy="0"/>
        </a:xfrm>
      </p:grpSpPr>
      <p:sp>
        <p:nvSpPr>
          <p:cNvPr id="281" name="Google Shape;281;p116"/>
          <p:cNvSpPr/>
          <p:nvPr>
            <p:ph idx="2" type="pic"/>
          </p:nvPr>
        </p:nvSpPr>
        <p:spPr>
          <a:xfrm>
            <a:off x="16280295" y="1709530"/>
            <a:ext cx="6619500" cy="10311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82" name="Shape 282"/>
        <p:cNvGrpSpPr/>
        <p:nvPr/>
      </p:nvGrpSpPr>
      <p:grpSpPr>
        <a:xfrm>
          <a:off x="0" y="0"/>
          <a:ext cx="0" cy="0"/>
          <a:chOff x="0" y="0"/>
          <a:chExt cx="0" cy="0"/>
        </a:xfrm>
      </p:grpSpPr>
      <p:sp>
        <p:nvSpPr>
          <p:cNvPr id="283" name="Google Shape;283;p117"/>
          <p:cNvSpPr/>
          <p:nvPr>
            <p:ph idx="2" type="pic"/>
          </p:nvPr>
        </p:nvSpPr>
        <p:spPr>
          <a:xfrm>
            <a:off x="14606338" y="3441032"/>
            <a:ext cx="6761700" cy="10275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84" name="Shape 284"/>
        <p:cNvGrpSpPr/>
        <p:nvPr/>
      </p:nvGrpSpPr>
      <p:grpSpPr>
        <a:xfrm>
          <a:off x="0" y="0"/>
          <a:ext cx="0" cy="0"/>
          <a:chOff x="0" y="0"/>
          <a:chExt cx="0" cy="0"/>
        </a:xfrm>
      </p:grpSpPr>
      <p:sp>
        <p:nvSpPr>
          <p:cNvPr id="285" name="Google Shape;285;p118"/>
          <p:cNvSpPr/>
          <p:nvPr>
            <p:ph idx="2" type="pic"/>
          </p:nvPr>
        </p:nvSpPr>
        <p:spPr>
          <a:xfrm>
            <a:off x="18307050" y="1709530"/>
            <a:ext cx="4592700" cy="103119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86" name="Shape 286"/>
        <p:cNvGrpSpPr/>
        <p:nvPr/>
      </p:nvGrpSpPr>
      <p:grpSpPr>
        <a:xfrm>
          <a:off x="0" y="0"/>
          <a:ext cx="0" cy="0"/>
          <a:chOff x="0" y="0"/>
          <a:chExt cx="0" cy="0"/>
        </a:xfrm>
      </p:grpSpPr>
      <p:sp>
        <p:nvSpPr>
          <p:cNvPr id="287" name="Google Shape;287;p119"/>
          <p:cNvSpPr/>
          <p:nvPr>
            <p:ph idx="2" type="pic"/>
          </p:nvPr>
        </p:nvSpPr>
        <p:spPr>
          <a:xfrm>
            <a:off x="9753600" y="1733550"/>
            <a:ext cx="4876800" cy="10268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88" name="Shape 288"/>
        <p:cNvGrpSpPr/>
        <p:nvPr/>
      </p:nvGrpSpPr>
      <p:grpSpPr>
        <a:xfrm>
          <a:off x="0" y="0"/>
          <a:ext cx="0" cy="0"/>
          <a:chOff x="0" y="0"/>
          <a:chExt cx="0" cy="0"/>
        </a:xfrm>
      </p:grpSpPr>
      <p:sp>
        <p:nvSpPr>
          <p:cNvPr id="289" name="Google Shape;289;p120"/>
          <p:cNvSpPr/>
          <p:nvPr>
            <p:ph idx="2" type="pic"/>
          </p:nvPr>
        </p:nvSpPr>
        <p:spPr>
          <a:xfrm>
            <a:off x="9755188" y="2743200"/>
            <a:ext cx="4876800" cy="7563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90" name="Shape 290"/>
        <p:cNvGrpSpPr/>
        <p:nvPr/>
      </p:nvGrpSpPr>
      <p:grpSpPr>
        <a:xfrm>
          <a:off x="0" y="0"/>
          <a:ext cx="0" cy="0"/>
          <a:chOff x="0" y="0"/>
          <a:chExt cx="0" cy="0"/>
        </a:xfrm>
      </p:grpSpPr>
      <p:sp>
        <p:nvSpPr>
          <p:cNvPr id="291" name="Google Shape;291;p121"/>
          <p:cNvSpPr/>
          <p:nvPr>
            <p:ph idx="2" type="pic"/>
          </p:nvPr>
        </p:nvSpPr>
        <p:spPr>
          <a:xfrm>
            <a:off x="16236177" y="1733550"/>
            <a:ext cx="5085000" cy="10268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154" Type="http://schemas.openxmlformats.org/officeDocument/2006/relationships/theme" Target="../theme/theme2.xml"/><Relationship Id="rId58" Type="http://schemas.openxmlformats.org/officeDocument/2006/relationships/slideLayout" Target="../slideLayouts/slideLayout58.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1.jp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9.jpg"/><Relationship Id="rId5" Type="http://schemas.openxmlformats.org/officeDocument/2006/relationships/image" Target="../media/image14.png"/><Relationship Id="rId6"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s://youtu.be/EJ4m0VSXdDo?feature=shared" TargetMode="Externa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20.jpg"/><Relationship Id="rId5" Type="http://schemas.openxmlformats.org/officeDocument/2006/relationships/hyperlink" Target="https://youtu.be/lOeQUwdAjE0" TargetMode="External"/><Relationship Id="rId6"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
          <p:cNvSpPr/>
          <p:nvPr>
            <p:ph idx="2" type="pic"/>
          </p:nvPr>
        </p:nvSpPr>
        <p:spPr>
          <a:xfrm>
            <a:off x="0" y="0"/>
            <a:ext cx="13506900" cy="13716000"/>
          </a:xfrm>
          <a:prstGeom prst="rect">
            <a:avLst/>
          </a:prstGeom>
          <a:solidFill>
            <a:srgbClr val="A7BFCA"/>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t/>
            </a:r>
            <a:endParaRPr>
              <a:solidFill>
                <a:srgbClr val="FDAB01"/>
              </a:solidFill>
              <a:latin typeface="Overlock"/>
              <a:ea typeface="Overlock"/>
              <a:cs typeface="Overlock"/>
              <a:sym typeface="Overlock"/>
            </a:endParaRPr>
          </a:p>
          <a:p>
            <a:pPr indent="0" lvl="0" marL="0" marR="0" rtl="0" algn="ctr">
              <a:lnSpc>
                <a:spcPct val="90000"/>
              </a:lnSpc>
              <a:spcBef>
                <a:spcPts val="2000"/>
              </a:spcBef>
              <a:spcAft>
                <a:spcPts val="0"/>
              </a:spcAft>
              <a:buClr>
                <a:schemeClr val="dk1"/>
              </a:buClr>
              <a:buSzPts val="5600"/>
              <a:buFont typeface="Arial"/>
              <a:buNone/>
            </a:pPr>
            <a:r>
              <a:t/>
            </a:r>
            <a:endParaRPr>
              <a:solidFill>
                <a:srgbClr val="FDAB01"/>
              </a:solidFill>
              <a:latin typeface="Overlock"/>
              <a:ea typeface="Overlock"/>
              <a:cs typeface="Overlock"/>
              <a:sym typeface="Overlock"/>
            </a:endParaRPr>
          </a:p>
          <a:p>
            <a:pPr indent="0" lvl="0" marL="0" marR="0" rtl="0" algn="ctr">
              <a:lnSpc>
                <a:spcPct val="90000"/>
              </a:lnSpc>
              <a:spcBef>
                <a:spcPts val="2000"/>
              </a:spcBef>
              <a:spcAft>
                <a:spcPts val="0"/>
              </a:spcAft>
              <a:buClr>
                <a:schemeClr val="dk1"/>
              </a:buClr>
              <a:buSzPts val="5600"/>
              <a:buFont typeface="Arial"/>
              <a:buNone/>
            </a:pPr>
            <a:r>
              <a:rPr i="0" lang="en-US" sz="5600" u="none" cap="none" strike="noStrike">
                <a:solidFill>
                  <a:schemeClr val="accent2"/>
                </a:solidFill>
                <a:latin typeface="Overlock"/>
                <a:ea typeface="Overlock"/>
                <a:cs typeface="Overlock"/>
                <a:sym typeface="Overlock"/>
              </a:rPr>
              <a:t>Give. Bring. Share.</a:t>
            </a:r>
            <a:endParaRPr>
              <a:solidFill>
                <a:schemeClr val="accent2"/>
              </a:solidFill>
              <a:latin typeface="Overlock"/>
              <a:ea typeface="Overlock"/>
              <a:cs typeface="Overlock"/>
              <a:sym typeface="Overlock"/>
            </a:endParaRPr>
          </a:p>
          <a:p>
            <a:pPr indent="0" lvl="0" marL="0" marR="0" rtl="0" algn="ctr">
              <a:lnSpc>
                <a:spcPct val="90000"/>
              </a:lnSpc>
              <a:spcBef>
                <a:spcPts val="2000"/>
              </a:spcBef>
              <a:spcAft>
                <a:spcPts val="0"/>
              </a:spcAft>
              <a:buClr>
                <a:schemeClr val="dk1"/>
              </a:buClr>
              <a:buSzPts val="5600"/>
              <a:buFont typeface="Arial"/>
              <a:buNone/>
            </a:pPr>
            <a:r>
              <a:t/>
            </a:r>
            <a:endParaRPr b="0" i="0" sz="9600" u="none" cap="none" strike="noStrike">
              <a:solidFill>
                <a:schemeClr val="accent2"/>
              </a:solidFill>
              <a:latin typeface="Overlock"/>
              <a:ea typeface="Overlock"/>
              <a:cs typeface="Overlock"/>
              <a:sym typeface="Overlock"/>
            </a:endParaRPr>
          </a:p>
          <a:p>
            <a:pPr indent="0" lvl="0" marL="0" marR="0" rtl="0" algn="ctr">
              <a:lnSpc>
                <a:spcPct val="90000"/>
              </a:lnSpc>
              <a:spcBef>
                <a:spcPts val="2000"/>
              </a:spcBef>
              <a:spcAft>
                <a:spcPts val="0"/>
              </a:spcAft>
              <a:buClr>
                <a:schemeClr val="dk1"/>
              </a:buClr>
              <a:buSzPts val="5600"/>
              <a:buFont typeface="Arial"/>
              <a:buNone/>
            </a:pPr>
            <a:r>
              <a:rPr i="0" lang="en-US" sz="9600" u="none" cap="none" strike="noStrike">
                <a:solidFill>
                  <a:schemeClr val="accent2"/>
                </a:solidFill>
                <a:latin typeface="Overlock"/>
                <a:ea typeface="Overlock"/>
                <a:cs typeface="Overlock"/>
                <a:sym typeface="Overlock"/>
              </a:rPr>
              <a:t>Session 1</a:t>
            </a:r>
            <a:endParaRPr sz="9600">
              <a:solidFill>
                <a:schemeClr val="accent2"/>
              </a:solidFill>
              <a:latin typeface="Overlock"/>
              <a:ea typeface="Overlock"/>
              <a:cs typeface="Overlock"/>
              <a:sym typeface="Overlock"/>
            </a:endParaRPr>
          </a:p>
          <a:p>
            <a:pPr indent="0" lvl="0" marL="0" marR="0" rtl="0" algn="ctr">
              <a:lnSpc>
                <a:spcPct val="90000"/>
              </a:lnSpc>
              <a:spcBef>
                <a:spcPts val="2000"/>
              </a:spcBef>
              <a:spcAft>
                <a:spcPts val="0"/>
              </a:spcAft>
              <a:buClr>
                <a:schemeClr val="dk1"/>
              </a:buClr>
              <a:buSzPts val="5600"/>
              <a:buFont typeface="Arial"/>
              <a:buNone/>
            </a:pPr>
            <a:r>
              <a:rPr i="0" lang="en-US" sz="9600" u="none" cap="none" strike="noStrike">
                <a:solidFill>
                  <a:schemeClr val="accent2"/>
                </a:solidFill>
                <a:latin typeface="Overlock"/>
                <a:ea typeface="Overlock"/>
                <a:cs typeface="Overlock"/>
                <a:sym typeface="Overlock"/>
              </a:rPr>
              <a:t>Intro to Foster Care</a:t>
            </a:r>
            <a:endParaRPr i="0" sz="9600" u="none" cap="none" strike="noStrike">
              <a:solidFill>
                <a:schemeClr val="accent2"/>
              </a:solidFill>
              <a:latin typeface="Overlock"/>
              <a:ea typeface="Overlock"/>
              <a:cs typeface="Overlock"/>
              <a:sym typeface="Overlock"/>
            </a:endParaRPr>
          </a:p>
          <a:p>
            <a:pPr indent="0" lvl="0" marL="0" rtl="0" algn="l">
              <a:spcBef>
                <a:spcPts val="0"/>
              </a:spcBef>
              <a:spcAft>
                <a:spcPts val="0"/>
              </a:spcAft>
              <a:buClr>
                <a:srgbClr val="000000"/>
              </a:buClr>
              <a:buSzPts val="5400"/>
              <a:buFont typeface="Arial"/>
              <a:buNone/>
            </a:pPr>
            <a:r>
              <a:rPr lang="en-US" sz="5400">
                <a:solidFill>
                  <a:schemeClr val="accent2"/>
                </a:solidFill>
                <a:latin typeface="Arial"/>
                <a:ea typeface="Arial"/>
                <a:cs typeface="Arial"/>
                <a:sym typeface="Arial"/>
              </a:rPr>
              <a:t>      </a:t>
            </a:r>
            <a:endParaRPr sz="5400">
              <a:solidFill>
                <a:schemeClr val="accent2"/>
              </a:solidFill>
              <a:latin typeface="Arial"/>
              <a:ea typeface="Arial"/>
              <a:cs typeface="Arial"/>
              <a:sym typeface="Arial"/>
            </a:endParaRPr>
          </a:p>
          <a:p>
            <a:pPr indent="0" lvl="0" marL="0" rtl="0" algn="l">
              <a:spcBef>
                <a:spcPts val="0"/>
              </a:spcBef>
              <a:spcAft>
                <a:spcPts val="0"/>
              </a:spcAft>
              <a:buClr>
                <a:srgbClr val="000000"/>
              </a:buClr>
              <a:buSzPts val="5400"/>
              <a:buFont typeface="Arial"/>
              <a:buNone/>
            </a:pPr>
            <a:r>
              <a:t/>
            </a:r>
            <a:endParaRPr sz="5400">
              <a:solidFill>
                <a:schemeClr val="accent2"/>
              </a:solidFill>
              <a:latin typeface="Arial"/>
              <a:ea typeface="Arial"/>
              <a:cs typeface="Arial"/>
              <a:sym typeface="Arial"/>
            </a:endParaRPr>
          </a:p>
          <a:p>
            <a:pPr indent="0" lvl="0" marL="0" rtl="0" algn="ctr">
              <a:spcBef>
                <a:spcPts val="0"/>
              </a:spcBef>
              <a:spcAft>
                <a:spcPts val="0"/>
              </a:spcAft>
              <a:buClr>
                <a:srgbClr val="000000"/>
              </a:buClr>
              <a:buSzPts val="5400"/>
              <a:buFont typeface="Arial"/>
              <a:buNone/>
            </a:pPr>
            <a:r>
              <a:rPr lang="en-US" sz="5400">
                <a:solidFill>
                  <a:schemeClr val="accent2"/>
                </a:solidFill>
                <a:latin typeface="Overlock"/>
                <a:ea typeface="Overlock"/>
                <a:cs typeface="Overlock"/>
                <a:sym typeface="Overlock"/>
              </a:rPr>
              <a:t>Needs of youth in Care</a:t>
            </a:r>
            <a:endParaRPr i="0" sz="8800" u="none" cap="none" strike="noStrike">
              <a:solidFill>
                <a:schemeClr val="accent2"/>
              </a:solidFill>
              <a:latin typeface="Overlock"/>
              <a:ea typeface="Overlock"/>
              <a:cs typeface="Overlock"/>
              <a:sym typeface="Overlock"/>
            </a:endParaRPr>
          </a:p>
        </p:txBody>
      </p:sp>
      <p:pic>
        <p:nvPicPr>
          <p:cNvPr id="480" name="Google Shape;480;p3"/>
          <p:cNvPicPr preferRelativeResize="0"/>
          <p:nvPr/>
        </p:nvPicPr>
        <p:blipFill>
          <a:blip r:embed="rId3">
            <a:alphaModFix/>
          </a:blip>
          <a:stretch>
            <a:fillRect/>
          </a:stretch>
        </p:blipFill>
        <p:spPr>
          <a:xfrm>
            <a:off x="13506900" y="0"/>
            <a:ext cx="10880276" cy="6960699"/>
          </a:xfrm>
          <a:prstGeom prst="rect">
            <a:avLst/>
          </a:prstGeom>
          <a:noFill/>
          <a:ln>
            <a:noFill/>
          </a:ln>
        </p:spPr>
      </p:pic>
      <p:pic>
        <p:nvPicPr>
          <p:cNvPr id="481" name="Google Shape;481;p3"/>
          <p:cNvPicPr preferRelativeResize="0"/>
          <p:nvPr/>
        </p:nvPicPr>
        <p:blipFill>
          <a:blip r:embed="rId4">
            <a:alphaModFix/>
          </a:blip>
          <a:stretch>
            <a:fillRect/>
          </a:stretch>
        </p:blipFill>
        <p:spPr>
          <a:xfrm>
            <a:off x="13506900" y="6960700"/>
            <a:ext cx="10880276" cy="6755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63" name="Shape 563"/>
        <p:cNvGrpSpPr/>
        <p:nvPr/>
      </p:nvGrpSpPr>
      <p:grpSpPr>
        <a:xfrm>
          <a:off x="0" y="0"/>
          <a:ext cx="0" cy="0"/>
          <a:chOff x="0" y="0"/>
          <a:chExt cx="0" cy="0"/>
        </a:xfrm>
      </p:grpSpPr>
      <p:sp>
        <p:nvSpPr>
          <p:cNvPr id="564" name="Google Shape;564;p8"/>
          <p:cNvSpPr txBox="1"/>
          <p:nvPr/>
        </p:nvSpPr>
        <p:spPr>
          <a:xfrm>
            <a:off x="2101600" y="2673925"/>
            <a:ext cx="9060300" cy="785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300" u="none" cap="none" strike="noStrike">
                <a:solidFill>
                  <a:srgbClr val="000000"/>
                </a:solidFill>
                <a:latin typeface="Nunito"/>
                <a:ea typeface="Nunito"/>
                <a:cs typeface="Nunito"/>
                <a:sym typeface="Nunito"/>
              </a:rPr>
              <a:t>Americans with Disabilities Act Disclosure Statement</a:t>
            </a:r>
            <a:endParaRPr b="0" i="0" sz="43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None/>
            </a:pPr>
            <a:r>
              <a:rPr b="0" i="0" lang="en-US" sz="2700" u="none" cap="none" strike="noStrike">
                <a:solidFill>
                  <a:srgbClr val="000000"/>
                </a:solidFill>
                <a:latin typeface="Nunito"/>
                <a:ea typeface="Nunito"/>
                <a:cs typeface="Nunito"/>
                <a:sym typeface="Nunito"/>
              </a:rPr>
              <a:t>At Youth Unlimited Inc. all </a:t>
            </a:r>
            <a:r>
              <a:rPr lang="en-US" sz="2700">
                <a:latin typeface="Nunito"/>
                <a:ea typeface="Nunito"/>
                <a:cs typeface="Nunito"/>
                <a:sym typeface="Nunito"/>
              </a:rPr>
              <a:t>youth</a:t>
            </a:r>
            <a:r>
              <a:rPr b="0" i="0" lang="en-US" sz="2700" u="none" cap="none" strike="noStrike">
                <a:solidFill>
                  <a:srgbClr val="000000"/>
                </a:solidFill>
                <a:latin typeface="Nunito"/>
                <a:ea typeface="Nunito"/>
                <a:cs typeface="Nunito"/>
                <a:sym typeface="Nunito"/>
              </a:rPr>
              <a:t> are welcomed. We do not discriminate based on sex, sexual orientation, gender, gender identity, ethnic group identification, race ancestry, national origin, religion, color, mental or physical disability, when determining which </a:t>
            </a:r>
            <a:r>
              <a:rPr lang="en-US" sz="2700">
                <a:latin typeface="Nunito"/>
                <a:ea typeface="Nunito"/>
                <a:cs typeface="Nunito"/>
                <a:sym typeface="Nunito"/>
              </a:rPr>
              <a:t>youth</a:t>
            </a:r>
            <a:r>
              <a:rPr b="0" i="0" lang="en-US" sz="2700" u="none" cap="none" strike="noStrike">
                <a:solidFill>
                  <a:srgbClr val="000000"/>
                </a:solidFill>
                <a:latin typeface="Nunito"/>
                <a:ea typeface="Nunito"/>
                <a:cs typeface="Nunito"/>
                <a:sym typeface="Nunito"/>
              </a:rPr>
              <a:t> are served. Our program welcomes and includes </a:t>
            </a:r>
            <a:r>
              <a:rPr lang="en-US" sz="2700">
                <a:latin typeface="Nunito"/>
                <a:ea typeface="Nunito"/>
                <a:cs typeface="Nunito"/>
                <a:sym typeface="Nunito"/>
              </a:rPr>
              <a:t>youth</a:t>
            </a:r>
            <a:r>
              <a:rPr b="0" i="0" lang="en-US" sz="2700" u="none" cap="none" strike="noStrike">
                <a:solidFill>
                  <a:srgbClr val="000000"/>
                </a:solidFill>
                <a:latin typeface="Nunito"/>
                <a:ea typeface="Nunito"/>
                <a:cs typeface="Nunito"/>
                <a:sym typeface="Nunito"/>
              </a:rPr>
              <a:t> with disabilities, and we make reasonable accommodations for such </a:t>
            </a:r>
            <a:r>
              <a:rPr lang="en-US" sz="2700">
                <a:latin typeface="Nunito"/>
                <a:ea typeface="Nunito"/>
                <a:cs typeface="Nunito"/>
                <a:sym typeface="Nunito"/>
              </a:rPr>
              <a:t>youth</a:t>
            </a:r>
            <a:r>
              <a:rPr b="0" i="0" lang="en-US" sz="2700" u="none" cap="none" strike="noStrike">
                <a:solidFill>
                  <a:srgbClr val="000000"/>
                </a:solidFill>
                <a:latin typeface="Nunito"/>
                <a:ea typeface="Nunito"/>
                <a:cs typeface="Nunito"/>
                <a:sym typeface="Nunito"/>
              </a:rPr>
              <a:t> as described in the Americans with Disabilities Act. We work closely with other agencies and families to provide exemplary services to these </a:t>
            </a:r>
            <a:r>
              <a:rPr lang="en-US" sz="2700">
                <a:latin typeface="Nunito"/>
                <a:ea typeface="Nunito"/>
                <a:cs typeface="Nunito"/>
                <a:sym typeface="Nunito"/>
              </a:rPr>
              <a:t>youth</a:t>
            </a:r>
            <a:r>
              <a:rPr b="0" i="0" lang="en-US" sz="2700" u="none" cap="none" strike="noStrike">
                <a:solidFill>
                  <a:srgbClr val="000000"/>
                </a:solidFill>
                <a:latin typeface="Nunito"/>
                <a:ea typeface="Nunito"/>
                <a:cs typeface="Nunito"/>
                <a:sym typeface="Nunito"/>
              </a:rPr>
              <a:t>.</a:t>
            </a:r>
            <a:endParaRPr b="0" i="0" sz="27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None/>
            </a:pPr>
            <a:r>
              <a:rPr b="0" i="0" lang="en-US" sz="2700" u="none" cap="none" strike="noStrike">
                <a:solidFill>
                  <a:srgbClr val="000000"/>
                </a:solidFill>
                <a:latin typeface="Nunito"/>
                <a:ea typeface="Nunito"/>
                <a:cs typeface="Nunito"/>
                <a:sym typeface="Nunito"/>
              </a:rPr>
              <a:t>All </a:t>
            </a:r>
            <a:r>
              <a:rPr lang="en-US" sz="2700">
                <a:latin typeface="Nunito"/>
                <a:ea typeface="Nunito"/>
                <a:cs typeface="Nunito"/>
                <a:sym typeface="Nunito"/>
              </a:rPr>
              <a:t>youth</a:t>
            </a:r>
            <a:r>
              <a:rPr b="0" i="0" lang="en-US" sz="2700" u="none" cap="none" strike="noStrike">
                <a:solidFill>
                  <a:srgbClr val="000000"/>
                </a:solidFill>
                <a:latin typeface="Nunito"/>
                <a:ea typeface="Nunito"/>
                <a:cs typeface="Nunito"/>
                <a:sym typeface="Nunito"/>
              </a:rPr>
              <a:t> will be given the Uniform Complaint Procedures at the time of placement. All notices to foster parents and agencies regarding the complaint procedures will be available in both English and an alternative format upon request.</a:t>
            </a:r>
            <a:endParaRPr sz="2700"/>
          </a:p>
        </p:txBody>
      </p:sp>
      <p:cxnSp>
        <p:nvCxnSpPr>
          <p:cNvPr id="565" name="Google Shape;565;p8"/>
          <p:cNvCxnSpPr/>
          <p:nvPr/>
        </p:nvCxnSpPr>
        <p:spPr>
          <a:xfrm>
            <a:off x="3049588" y="2087244"/>
            <a:ext cx="6770400" cy="0"/>
          </a:xfrm>
          <a:prstGeom prst="straightConnector1">
            <a:avLst/>
          </a:prstGeom>
          <a:noFill/>
          <a:ln cap="flat" cmpd="sng" w="101600">
            <a:solidFill>
              <a:schemeClr val="accent4"/>
            </a:solidFill>
            <a:prstDash val="solid"/>
            <a:miter lim="800000"/>
            <a:headEnd len="sm" w="sm" type="none"/>
            <a:tailEnd len="sm" w="sm" type="none"/>
          </a:ln>
        </p:spPr>
      </p:cxnSp>
      <p:cxnSp>
        <p:nvCxnSpPr>
          <p:cNvPr id="566" name="Google Shape;566;p8"/>
          <p:cNvCxnSpPr/>
          <p:nvPr/>
        </p:nvCxnSpPr>
        <p:spPr>
          <a:xfrm>
            <a:off x="2986363" y="11115801"/>
            <a:ext cx="6770400" cy="0"/>
          </a:xfrm>
          <a:prstGeom prst="straightConnector1">
            <a:avLst/>
          </a:prstGeom>
          <a:noFill/>
          <a:ln cap="flat" cmpd="sng" w="101600">
            <a:solidFill>
              <a:schemeClr val="accent4"/>
            </a:solidFill>
            <a:prstDash val="solid"/>
            <a:miter lim="800000"/>
            <a:headEnd len="sm" w="sm" type="none"/>
            <a:tailEnd len="sm" w="sm" type="none"/>
          </a:ln>
        </p:spPr>
      </p:cxnSp>
      <p:sp>
        <p:nvSpPr>
          <p:cNvPr id="567" name="Google Shape;567;p8"/>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568" name="Google Shape;568;p8"/>
          <p:cNvPicPr preferRelativeResize="0"/>
          <p:nvPr>
            <p:ph idx="2" type="pic"/>
          </p:nvPr>
        </p:nvPicPr>
        <p:blipFill rotWithShape="1">
          <a:blip r:embed="rId3">
            <a:alphaModFix/>
          </a:blip>
          <a:srcRect b="0" l="31139" r="31140" t="0"/>
          <a:stretch/>
        </p:blipFill>
        <p:spPr>
          <a:xfrm>
            <a:off x="14630400" y="0"/>
            <a:ext cx="9756776" cy="13716000"/>
          </a:xfrm>
          <a:prstGeom prst="rect">
            <a:avLst/>
          </a:prstGeom>
          <a:solidFill>
            <a:schemeClr val="accent5"/>
          </a:solidFill>
          <a:ln>
            <a:noFill/>
          </a:ln>
        </p:spPr>
      </p:pic>
      <p:pic>
        <p:nvPicPr>
          <p:cNvPr id="569" name="Google Shape;569;p8"/>
          <p:cNvPicPr preferRelativeResize="0"/>
          <p:nvPr/>
        </p:nvPicPr>
        <p:blipFill rotWithShape="1">
          <a:blip r:embed="rId4">
            <a:alphaModFix amt="65000"/>
          </a:blip>
          <a:srcRect b="0" l="0" r="0" t="0"/>
          <a:stretch/>
        </p:blipFill>
        <p:spPr>
          <a:xfrm>
            <a:off x="10255507" y="9144000"/>
            <a:ext cx="3876160" cy="41729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74" name="Shape 574"/>
        <p:cNvGrpSpPr/>
        <p:nvPr/>
      </p:nvGrpSpPr>
      <p:grpSpPr>
        <a:xfrm>
          <a:off x="0" y="0"/>
          <a:ext cx="0" cy="0"/>
          <a:chOff x="0" y="0"/>
          <a:chExt cx="0" cy="0"/>
        </a:xfrm>
      </p:grpSpPr>
      <p:sp>
        <p:nvSpPr>
          <p:cNvPr id="575" name="Google Shape;575;g1014e0440c1_0_230"/>
          <p:cNvSpPr txBox="1"/>
          <p:nvPr/>
        </p:nvSpPr>
        <p:spPr>
          <a:xfrm>
            <a:off x="2101600" y="2673925"/>
            <a:ext cx="9060300" cy="834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300" u="none" cap="none" strike="noStrike">
                <a:solidFill>
                  <a:srgbClr val="000000"/>
                </a:solidFill>
                <a:latin typeface="Nunito"/>
                <a:ea typeface="Nunito"/>
                <a:cs typeface="Nunito"/>
                <a:sym typeface="Nunito"/>
              </a:rPr>
              <a:t>Americans with Disabilities Act Disclosure Statement</a:t>
            </a:r>
            <a:endParaRPr b="1" i="0" sz="43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None/>
            </a:pPr>
            <a:r>
              <a:t/>
            </a:r>
            <a:endParaRPr b="1" sz="4300">
              <a:latin typeface="Nunito"/>
              <a:ea typeface="Nunito"/>
              <a:cs typeface="Nunito"/>
              <a:sym typeface="Nunito"/>
            </a:endParaRPr>
          </a:p>
          <a:p>
            <a:pPr indent="0" lvl="0" marL="0" rtl="0" algn="l">
              <a:spcBef>
                <a:spcPts val="800"/>
              </a:spcBef>
              <a:spcAft>
                <a:spcPts val="0"/>
              </a:spcAft>
              <a:buNone/>
            </a:pPr>
            <a:r>
              <a:rPr b="1" lang="en-US" sz="3600">
                <a:solidFill>
                  <a:schemeClr val="dk1"/>
                </a:solidFill>
                <a:latin typeface="Nunito"/>
                <a:ea typeface="Nunito"/>
                <a:cs typeface="Nunito"/>
                <a:sym typeface="Nunito"/>
              </a:rPr>
              <a:t>Youth Unlimited, Inc.:</a:t>
            </a:r>
            <a:endParaRPr b="1" sz="3600">
              <a:solidFill>
                <a:schemeClr val="dk1"/>
              </a:solidFill>
            </a:endParaRPr>
          </a:p>
          <a:p>
            <a:pPr indent="-228600" lvl="0" marL="0" rtl="0" algn="l">
              <a:spcBef>
                <a:spcPts val="800"/>
              </a:spcBef>
              <a:spcAft>
                <a:spcPts val="0"/>
              </a:spcAft>
              <a:buClr>
                <a:schemeClr val="dk1"/>
              </a:buClr>
              <a:buSzPts val="3600"/>
              <a:buChar char="•"/>
            </a:pPr>
            <a:r>
              <a:rPr lang="en-US" sz="3600">
                <a:solidFill>
                  <a:schemeClr val="dk1"/>
                </a:solidFill>
                <a:latin typeface="Nunito"/>
                <a:ea typeface="Nunito"/>
                <a:cs typeface="Nunito"/>
                <a:sym typeface="Nunito"/>
              </a:rPr>
              <a:t>Welcomes the placement of youth with disabilities </a:t>
            </a:r>
            <a:endParaRPr sz="3600">
              <a:solidFill>
                <a:schemeClr val="dk1"/>
              </a:solidFill>
            </a:endParaRPr>
          </a:p>
          <a:p>
            <a:pPr indent="-228600" lvl="0" marL="0" rtl="0" algn="l">
              <a:spcBef>
                <a:spcPts val="0"/>
              </a:spcBef>
              <a:spcAft>
                <a:spcPts val="0"/>
              </a:spcAft>
              <a:buClr>
                <a:schemeClr val="dk1"/>
              </a:buClr>
              <a:buSzPts val="3600"/>
              <a:buChar char="•"/>
            </a:pPr>
            <a:r>
              <a:rPr lang="en-US" sz="3600">
                <a:solidFill>
                  <a:schemeClr val="dk1"/>
                </a:solidFill>
                <a:latin typeface="Nunito"/>
                <a:ea typeface="Nunito"/>
                <a:cs typeface="Nunito"/>
                <a:sym typeface="Nunito"/>
              </a:rPr>
              <a:t>Understands the requirement of the Americans with Disability Act (ADA) to make reasonable accommodations for such youth </a:t>
            </a:r>
            <a:endParaRPr sz="3600">
              <a:solidFill>
                <a:schemeClr val="dk1"/>
              </a:solidFill>
            </a:endParaRPr>
          </a:p>
          <a:p>
            <a:pPr indent="-228600" lvl="0" marL="0" rtl="0" algn="l">
              <a:spcBef>
                <a:spcPts val="0"/>
              </a:spcBef>
              <a:spcAft>
                <a:spcPts val="0"/>
              </a:spcAft>
              <a:buClr>
                <a:schemeClr val="dk1"/>
              </a:buClr>
              <a:buSzPts val="3600"/>
              <a:buChar char="•"/>
            </a:pPr>
            <a:r>
              <a:rPr lang="en-US" sz="3600">
                <a:solidFill>
                  <a:schemeClr val="dk1"/>
                </a:solidFill>
                <a:latin typeface="Nunito"/>
                <a:ea typeface="Nunito"/>
                <a:cs typeface="Nunito"/>
                <a:sym typeface="Nunito"/>
              </a:rPr>
              <a:t>Implements those accommodations</a:t>
            </a:r>
            <a:endParaRPr sz="3600">
              <a:solidFill>
                <a:schemeClr val="dk1"/>
              </a:solidFill>
            </a:endParaRPr>
          </a:p>
          <a:p>
            <a:pPr indent="-228600" lvl="0" marL="0" rtl="0" algn="l">
              <a:spcBef>
                <a:spcPts val="0"/>
              </a:spcBef>
              <a:spcAft>
                <a:spcPts val="0"/>
              </a:spcAft>
              <a:buClr>
                <a:schemeClr val="dk1"/>
              </a:buClr>
              <a:buSzPts val="3600"/>
              <a:buChar char="•"/>
            </a:pPr>
            <a:r>
              <a:rPr lang="en-US" sz="3600">
                <a:solidFill>
                  <a:schemeClr val="dk1"/>
                </a:solidFill>
                <a:latin typeface="Nunito"/>
                <a:ea typeface="Nunito"/>
                <a:cs typeface="Nunito"/>
                <a:sym typeface="Nunito"/>
              </a:rPr>
              <a:t>Refrains from religious instruction or worship</a:t>
            </a:r>
            <a:endParaRPr sz="3600">
              <a:solidFill>
                <a:schemeClr val="dk1"/>
              </a:solidFill>
            </a:endParaRPr>
          </a:p>
          <a:p>
            <a:pPr indent="0" lvl="0" marL="0" marR="0" rtl="0" algn="l">
              <a:lnSpc>
                <a:spcPct val="100000"/>
              </a:lnSpc>
              <a:spcBef>
                <a:spcPts val="800"/>
              </a:spcBef>
              <a:spcAft>
                <a:spcPts val="0"/>
              </a:spcAft>
              <a:buNone/>
            </a:pPr>
            <a:r>
              <a:t/>
            </a:r>
            <a:endParaRPr sz="2700">
              <a:latin typeface="Nunito"/>
              <a:ea typeface="Nunito"/>
              <a:cs typeface="Nunito"/>
              <a:sym typeface="Nunito"/>
            </a:endParaRPr>
          </a:p>
        </p:txBody>
      </p:sp>
      <p:cxnSp>
        <p:nvCxnSpPr>
          <p:cNvPr id="576" name="Google Shape;576;g1014e0440c1_0_230"/>
          <p:cNvCxnSpPr/>
          <p:nvPr/>
        </p:nvCxnSpPr>
        <p:spPr>
          <a:xfrm>
            <a:off x="3049588" y="2087244"/>
            <a:ext cx="6770400" cy="0"/>
          </a:xfrm>
          <a:prstGeom prst="straightConnector1">
            <a:avLst/>
          </a:prstGeom>
          <a:noFill/>
          <a:ln cap="flat" cmpd="sng" w="101600">
            <a:solidFill>
              <a:schemeClr val="accent4"/>
            </a:solidFill>
            <a:prstDash val="solid"/>
            <a:miter lim="800000"/>
            <a:headEnd len="sm" w="sm" type="none"/>
            <a:tailEnd len="sm" w="sm" type="none"/>
          </a:ln>
        </p:spPr>
      </p:cxnSp>
      <p:cxnSp>
        <p:nvCxnSpPr>
          <p:cNvPr id="577" name="Google Shape;577;g1014e0440c1_0_230"/>
          <p:cNvCxnSpPr/>
          <p:nvPr/>
        </p:nvCxnSpPr>
        <p:spPr>
          <a:xfrm>
            <a:off x="2986363" y="11115801"/>
            <a:ext cx="6770400" cy="0"/>
          </a:xfrm>
          <a:prstGeom prst="straightConnector1">
            <a:avLst/>
          </a:prstGeom>
          <a:noFill/>
          <a:ln cap="flat" cmpd="sng" w="101600">
            <a:solidFill>
              <a:schemeClr val="accent4"/>
            </a:solidFill>
            <a:prstDash val="solid"/>
            <a:miter lim="800000"/>
            <a:headEnd len="sm" w="sm" type="none"/>
            <a:tailEnd len="sm" w="sm" type="none"/>
          </a:ln>
        </p:spPr>
      </p:cxnSp>
      <p:sp>
        <p:nvSpPr>
          <p:cNvPr id="578" name="Google Shape;578;g1014e0440c1_0_230"/>
          <p:cNvSpPr/>
          <p:nvPr/>
        </p:nvSpPr>
        <p:spPr>
          <a:xfrm>
            <a:off x="-1" y="4563291"/>
            <a:ext cx="748800" cy="4580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579" name="Google Shape;579;g1014e0440c1_0_230"/>
          <p:cNvPicPr preferRelativeResize="0"/>
          <p:nvPr>
            <p:ph idx="2" type="pic"/>
          </p:nvPr>
        </p:nvPicPr>
        <p:blipFill rotWithShape="1">
          <a:blip r:embed="rId3">
            <a:alphaModFix/>
          </a:blip>
          <a:srcRect b="0" l="31141" r="31138" t="0"/>
          <a:stretch/>
        </p:blipFill>
        <p:spPr>
          <a:xfrm>
            <a:off x="14630400" y="0"/>
            <a:ext cx="9756900" cy="13716000"/>
          </a:xfrm>
          <a:prstGeom prst="rect">
            <a:avLst/>
          </a:prstGeom>
          <a:solidFill>
            <a:schemeClr val="accent5"/>
          </a:solidFill>
          <a:ln>
            <a:noFill/>
          </a:ln>
        </p:spPr>
      </p:pic>
      <p:pic>
        <p:nvPicPr>
          <p:cNvPr id="580" name="Google Shape;580;g1014e0440c1_0_230"/>
          <p:cNvPicPr preferRelativeResize="0"/>
          <p:nvPr/>
        </p:nvPicPr>
        <p:blipFill rotWithShape="1">
          <a:blip r:embed="rId4">
            <a:alphaModFix amt="65000"/>
          </a:blip>
          <a:srcRect b="0" l="0" r="0" t="0"/>
          <a:stretch/>
        </p:blipFill>
        <p:spPr>
          <a:xfrm>
            <a:off x="10255507" y="9144000"/>
            <a:ext cx="3876162" cy="41729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BFCA"/>
        </a:solidFill>
      </p:bgPr>
    </p:bg>
    <p:spTree>
      <p:nvGrpSpPr>
        <p:cNvPr id="585" name="Shape 585"/>
        <p:cNvGrpSpPr/>
        <p:nvPr/>
      </p:nvGrpSpPr>
      <p:grpSpPr>
        <a:xfrm>
          <a:off x="0" y="0"/>
          <a:ext cx="0" cy="0"/>
          <a:chOff x="0" y="0"/>
          <a:chExt cx="0" cy="0"/>
        </a:xfrm>
      </p:grpSpPr>
      <p:sp>
        <p:nvSpPr>
          <p:cNvPr id="586" name="Google Shape;586;p7"/>
          <p:cNvSpPr txBox="1"/>
          <p:nvPr/>
        </p:nvSpPr>
        <p:spPr>
          <a:xfrm>
            <a:off x="245358" y="679269"/>
            <a:ext cx="3569100" cy="1621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3600" u="none" cap="none" strike="noStrike">
              <a:solidFill>
                <a:schemeClr val="dk1"/>
              </a:solidFill>
              <a:latin typeface="Nunito"/>
              <a:ea typeface="Nunito"/>
              <a:cs typeface="Nunito"/>
              <a:sym typeface="Nunito"/>
            </a:endParaRPr>
          </a:p>
          <a:p>
            <a:pPr indent="0" lvl="0" marL="0" marR="0" rtl="0" algn="l">
              <a:lnSpc>
                <a:spcPct val="100000"/>
              </a:lnSpc>
              <a:spcBef>
                <a:spcPts val="800"/>
              </a:spcBef>
              <a:spcAft>
                <a:spcPts val="0"/>
              </a:spcAft>
              <a:buNone/>
            </a:pPr>
            <a:r>
              <a:t/>
            </a:r>
            <a:endParaRPr b="0" i="0" sz="3600" u="none" cap="none" strike="noStrike">
              <a:solidFill>
                <a:schemeClr val="dk1"/>
              </a:solidFill>
              <a:latin typeface="Nunito"/>
              <a:ea typeface="Nunito"/>
              <a:cs typeface="Nunito"/>
              <a:sym typeface="Nunito"/>
            </a:endParaRPr>
          </a:p>
          <a:p>
            <a:pPr indent="0" lvl="0" marL="0" marR="0" rtl="0" algn="l">
              <a:lnSpc>
                <a:spcPct val="100000"/>
              </a:lnSpc>
              <a:spcBef>
                <a:spcPts val="80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7" name="Google Shape;587;p7"/>
          <p:cNvSpPr/>
          <p:nvPr>
            <p:ph idx="2" type="pic"/>
          </p:nvPr>
        </p:nvSpPr>
        <p:spPr>
          <a:xfrm>
            <a:off x="1171475" y="1583713"/>
            <a:ext cx="16232100" cy="2727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90000"/>
              </a:lnSpc>
              <a:spcBef>
                <a:spcPts val="800"/>
              </a:spcBef>
              <a:spcAft>
                <a:spcPts val="0"/>
              </a:spcAft>
              <a:buClr>
                <a:schemeClr val="dk1"/>
              </a:buClr>
              <a:buSzPts val="5600"/>
              <a:buFont typeface="Arial"/>
              <a:buNone/>
            </a:pPr>
            <a:r>
              <a:t/>
            </a:r>
            <a:endParaRPr b="1" sz="6000">
              <a:solidFill>
                <a:srgbClr val="FDAB01"/>
              </a:solidFill>
              <a:latin typeface="Overlock"/>
              <a:ea typeface="Overlock"/>
              <a:cs typeface="Overlock"/>
              <a:sym typeface="Overlock"/>
            </a:endParaRPr>
          </a:p>
          <a:p>
            <a:pPr indent="0" lvl="0" marL="0" marR="0" rtl="0" algn="ctr">
              <a:lnSpc>
                <a:spcPct val="90000"/>
              </a:lnSpc>
              <a:spcBef>
                <a:spcPts val="800"/>
              </a:spcBef>
              <a:spcAft>
                <a:spcPts val="0"/>
              </a:spcAft>
              <a:buClr>
                <a:schemeClr val="dk1"/>
              </a:buClr>
              <a:buSzPts val="5600"/>
              <a:buFont typeface="Arial"/>
              <a:buNone/>
            </a:pPr>
            <a:r>
              <a:rPr b="1" i="0" lang="en-US" sz="6000" u="none" cap="none" strike="noStrike">
                <a:solidFill>
                  <a:srgbClr val="FDAB01"/>
                </a:solidFill>
                <a:latin typeface="Overlock"/>
                <a:ea typeface="Overlock"/>
                <a:cs typeface="Overlock"/>
                <a:sym typeface="Overlock"/>
              </a:rPr>
              <a:t>Youth Unlimited </a:t>
            </a:r>
            <a:r>
              <a:rPr b="1" lang="en-US" sz="6000">
                <a:solidFill>
                  <a:srgbClr val="FDAB01"/>
                </a:solidFill>
                <a:latin typeface="Overlock"/>
                <a:ea typeface="Overlock"/>
                <a:cs typeface="Overlock"/>
                <a:sym typeface="Overlock"/>
              </a:rPr>
              <a:t>O</a:t>
            </a:r>
            <a:r>
              <a:rPr b="1" i="0" lang="en-US" sz="6000" u="none" cap="none" strike="noStrike">
                <a:solidFill>
                  <a:srgbClr val="FDAB01"/>
                </a:solidFill>
                <a:latin typeface="Overlock"/>
                <a:ea typeface="Overlock"/>
                <a:cs typeface="Overlock"/>
                <a:sym typeface="Overlock"/>
              </a:rPr>
              <a:t>ffers</a:t>
            </a:r>
            <a:endParaRPr b="1" i="0" sz="6000" u="none" cap="none" strike="noStrike">
              <a:solidFill>
                <a:srgbClr val="FDAB01"/>
              </a:solidFill>
              <a:latin typeface="Overlock"/>
              <a:ea typeface="Overlock"/>
              <a:cs typeface="Overlock"/>
              <a:sym typeface="Overlock"/>
            </a:endParaRPr>
          </a:p>
          <a:p>
            <a:pPr indent="0" lvl="0" marL="0" marR="0" rtl="0" algn="ctr">
              <a:lnSpc>
                <a:spcPct val="90000"/>
              </a:lnSpc>
              <a:spcBef>
                <a:spcPts val="800"/>
              </a:spcBef>
              <a:spcAft>
                <a:spcPts val="0"/>
              </a:spcAft>
              <a:buClr>
                <a:schemeClr val="dk1"/>
              </a:buClr>
              <a:buSzPts val="5600"/>
              <a:buFont typeface="Arial"/>
              <a:buNone/>
            </a:pPr>
            <a:r>
              <a:rPr b="1" i="0" lang="en-US" sz="6000" u="none" cap="none" strike="noStrike">
                <a:solidFill>
                  <a:srgbClr val="FDAB01"/>
                </a:solidFill>
                <a:latin typeface="Overlock"/>
                <a:ea typeface="Overlock"/>
                <a:cs typeface="Overlock"/>
                <a:sym typeface="Overlock"/>
              </a:rPr>
              <a:t>T</a:t>
            </a:r>
            <a:r>
              <a:rPr b="1" lang="en-US" sz="6000">
                <a:solidFill>
                  <a:srgbClr val="FDAB01"/>
                </a:solidFill>
                <a:latin typeface="Overlock"/>
                <a:ea typeface="Overlock"/>
                <a:cs typeface="Overlock"/>
                <a:sym typeface="Overlock"/>
              </a:rPr>
              <a:t>herapeutic</a:t>
            </a:r>
            <a:r>
              <a:rPr b="1" i="0" lang="en-US" sz="6000" u="none" cap="none" strike="noStrike">
                <a:solidFill>
                  <a:srgbClr val="FDAB01"/>
                </a:solidFill>
                <a:latin typeface="Overlock"/>
                <a:ea typeface="Overlock"/>
                <a:cs typeface="Overlock"/>
                <a:sym typeface="Overlock"/>
              </a:rPr>
              <a:t> Proctor Foster Care</a:t>
            </a:r>
            <a:endParaRPr/>
          </a:p>
          <a:p>
            <a:pPr indent="0" lvl="0" marL="0" marR="0" rtl="0" algn="ctr">
              <a:lnSpc>
                <a:spcPct val="90000"/>
              </a:lnSpc>
              <a:spcBef>
                <a:spcPts val="800"/>
              </a:spcBef>
              <a:spcAft>
                <a:spcPts val="800"/>
              </a:spcAft>
              <a:buClr>
                <a:schemeClr val="dk1"/>
              </a:buClr>
              <a:buSzPts val="5600"/>
              <a:buFont typeface="Arial"/>
              <a:buNone/>
            </a:pPr>
            <a:r>
              <a:t/>
            </a:r>
            <a:endParaRPr b="1" i="0" sz="6000" u="none" cap="none" strike="noStrike">
              <a:solidFill>
                <a:schemeClr val="accent3"/>
              </a:solidFill>
              <a:latin typeface="Nunito"/>
              <a:ea typeface="Nunito"/>
              <a:cs typeface="Nunito"/>
              <a:sym typeface="Nunito"/>
            </a:endParaRPr>
          </a:p>
        </p:txBody>
      </p:sp>
      <p:pic>
        <p:nvPicPr>
          <p:cNvPr id="588" name="Google Shape;588;p7"/>
          <p:cNvPicPr preferRelativeResize="0"/>
          <p:nvPr/>
        </p:nvPicPr>
        <p:blipFill rotWithShape="1">
          <a:blip r:embed="rId3">
            <a:alphaModFix amt="65000"/>
          </a:blip>
          <a:srcRect b="0" l="0" r="0" t="0"/>
          <a:stretch/>
        </p:blipFill>
        <p:spPr>
          <a:xfrm>
            <a:off x="15610225" y="2300487"/>
            <a:ext cx="1293750" cy="1293774"/>
          </a:xfrm>
          <a:prstGeom prst="rect">
            <a:avLst/>
          </a:prstGeom>
          <a:noFill/>
          <a:ln>
            <a:noFill/>
          </a:ln>
        </p:spPr>
      </p:pic>
      <p:sp>
        <p:nvSpPr>
          <p:cNvPr id="589" name="Google Shape;589;p7"/>
          <p:cNvSpPr txBox="1"/>
          <p:nvPr/>
        </p:nvSpPr>
        <p:spPr>
          <a:xfrm>
            <a:off x="5038888" y="5006500"/>
            <a:ext cx="14309400" cy="5459100"/>
          </a:xfrm>
          <a:prstGeom prst="rect">
            <a:avLst/>
          </a:prstGeom>
          <a:noFill/>
          <a:ln>
            <a:noFill/>
          </a:ln>
        </p:spPr>
        <p:txBody>
          <a:bodyPr anchorCtr="0" anchor="ctr" bIns="91425" lIns="91425" spcFirstLastPara="1" rIns="91425" wrap="square" tIns="91425">
            <a:noAutofit/>
          </a:bodyPr>
          <a:lstStyle/>
          <a:p>
            <a:pPr indent="0" lvl="0" marL="0" rtl="0" algn="ctr">
              <a:spcBef>
                <a:spcPts val="800"/>
              </a:spcBef>
              <a:spcAft>
                <a:spcPts val="0"/>
              </a:spcAft>
              <a:buNone/>
            </a:pPr>
            <a:r>
              <a:t/>
            </a:r>
            <a:endParaRPr sz="4800">
              <a:solidFill>
                <a:schemeClr val="dk1"/>
              </a:solidFill>
              <a:latin typeface="Overlock"/>
              <a:ea typeface="Overlock"/>
              <a:cs typeface="Overlock"/>
              <a:sym typeface="Overlock"/>
            </a:endParaRPr>
          </a:p>
          <a:p>
            <a:pPr indent="0" lvl="0" marL="0" rtl="0" algn="ctr">
              <a:spcBef>
                <a:spcPts val="800"/>
              </a:spcBef>
              <a:spcAft>
                <a:spcPts val="0"/>
              </a:spcAft>
              <a:buNone/>
            </a:pPr>
            <a:r>
              <a:t/>
            </a:r>
            <a:endParaRPr sz="4800">
              <a:solidFill>
                <a:schemeClr val="dk1"/>
              </a:solidFill>
              <a:latin typeface="Overlock"/>
              <a:ea typeface="Overlock"/>
              <a:cs typeface="Overlock"/>
              <a:sym typeface="Overlock"/>
            </a:endParaRPr>
          </a:p>
          <a:p>
            <a:pPr indent="0" lvl="0" marL="0" rtl="0" algn="ctr">
              <a:spcBef>
                <a:spcPts val="800"/>
              </a:spcBef>
              <a:spcAft>
                <a:spcPts val="0"/>
              </a:spcAft>
              <a:buNone/>
            </a:pPr>
            <a:r>
              <a:rPr b="1" lang="en-US" sz="4800">
                <a:solidFill>
                  <a:schemeClr val="dk1"/>
                </a:solidFill>
                <a:latin typeface="Overlock"/>
                <a:ea typeface="Overlock"/>
                <a:cs typeface="Overlock"/>
                <a:sym typeface="Overlock"/>
              </a:rPr>
              <a:t>Youth Unlimited Inc. delivers a comprehensive program model that identifies the special needs of </a:t>
            </a:r>
            <a:r>
              <a:rPr b="1" lang="en-US" sz="4800">
                <a:solidFill>
                  <a:schemeClr val="dk1"/>
                </a:solidFill>
                <a:latin typeface="Overlock"/>
                <a:ea typeface="Overlock"/>
                <a:cs typeface="Overlock"/>
                <a:sym typeface="Overlock"/>
              </a:rPr>
              <a:t>youth</a:t>
            </a:r>
            <a:r>
              <a:rPr b="1" lang="en-US" sz="4800">
                <a:solidFill>
                  <a:schemeClr val="dk1"/>
                </a:solidFill>
                <a:latin typeface="Overlock"/>
                <a:ea typeface="Overlock"/>
                <a:cs typeface="Overlock"/>
                <a:sym typeface="Overlock"/>
              </a:rPr>
              <a:t> and provides supports and care required for moving </a:t>
            </a:r>
            <a:r>
              <a:rPr b="1" lang="en-US" sz="4800">
                <a:solidFill>
                  <a:schemeClr val="dk1"/>
                </a:solidFill>
                <a:latin typeface="Overlock"/>
                <a:ea typeface="Overlock"/>
                <a:cs typeface="Overlock"/>
                <a:sym typeface="Overlock"/>
              </a:rPr>
              <a:t>youth</a:t>
            </a:r>
            <a:r>
              <a:rPr b="1" lang="en-US" sz="4800">
                <a:solidFill>
                  <a:schemeClr val="dk1"/>
                </a:solidFill>
                <a:latin typeface="Overlock"/>
                <a:ea typeface="Overlock"/>
                <a:cs typeface="Overlock"/>
                <a:sym typeface="Overlock"/>
              </a:rPr>
              <a:t> toward successfully completing their individualized program goals.</a:t>
            </a:r>
            <a:endParaRPr b="1" sz="4800">
              <a:solidFill>
                <a:schemeClr val="dk1"/>
              </a:solidFill>
              <a:latin typeface="Overlock"/>
              <a:ea typeface="Overlock"/>
              <a:cs typeface="Overlock"/>
              <a:sym typeface="Overlock"/>
            </a:endParaRPr>
          </a:p>
          <a:p>
            <a:pPr indent="0" lvl="0" marL="0" rtl="0" algn="ctr">
              <a:spcBef>
                <a:spcPts val="800"/>
              </a:spcBef>
              <a:spcAft>
                <a:spcPts val="0"/>
              </a:spcAft>
              <a:buNone/>
            </a:pPr>
            <a:br>
              <a:rPr b="1" lang="en-US" sz="4800">
                <a:solidFill>
                  <a:schemeClr val="dk2"/>
                </a:solidFill>
                <a:latin typeface="Overlock"/>
                <a:ea typeface="Overlock"/>
                <a:cs typeface="Overlock"/>
                <a:sym typeface="Overlock"/>
              </a:rPr>
            </a:br>
            <a:endParaRPr b="1" sz="4800">
              <a:solidFill>
                <a:schemeClr val="dk2"/>
              </a:solidFill>
              <a:latin typeface="Overlock"/>
              <a:ea typeface="Overlock"/>
              <a:cs typeface="Overlock"/>
              <a:sym typeface="Overlock"/>
            </a:endParaRPr>
          </a:p>
        </p:txBody>
      </p:sp>
      <p:pic>
        <p:nvPicPr>
          <p:cNvPr id="590" name="Google Shape;590;p7"/>
          <p:cNvPicPr preferRelativeResize="0"/>
          <p:nvPr/>
        </p:nvPicPr>
        <p:blipFill rotWithShape="1">
          <a:blip r:embed="rId3">
            <a:alphaModFix amt="65000"/>
          </a:blip>
          <a:srcRect b="0" l="0" r="0" t="0"/>
          <a:stretch/>
        </p:blipFill>
        <p:spPr>
          <a:xfrm>
            <a:off x="20634275" y="10465601"/>
            <a:ext cx="2067576" cy="2067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87"/>
                                        </p:tgtEl>
                                        <p:attrNameLst>
                                          <p:attrName>style.visibility</p:attrName>
                                        </p:attrNameLst>
                                      </p:cBhvr>
                                      <p:to>
                                        <p:strVal val="visible"/>
                                      </p:to>
                                    </p:set>
                                    <p:anim calcmode="lin" valueType="num">
                                      <p:cBhvr additive="base">
                                        <p:cTn dur="1000"/>
                                        <p:tgtEl>
                                          <p:spTgt spid="5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BFCA"/>
        </a:solidFill>
      </p:bgPr>
    </p:bg>
    <p:spTree>
      <p:nvGrpSpPr>
        <p:cNvPr id="595" name="Shape 595"/>
        <p:cNvGrpSpPr/>
        <p:nvPr/>
      </p:nvGrpSpPr>
      <p:grpSpPr>
        <a:xfrm>
          <a:off x="0" y="0"/>
          <a:ext cx="0" cy="0"/>
          <a:chOff x="0" y="0"/>
          <a:chExt cx="0" cy="0"/>
        </a:xfrm>
      </p:grpSpPr>
      <p:sp>
        <p:nvSpPr>
          <p:cNvPr id="596" name="Google Shape;596;g1014e0440c1_0_255"/>
          <p:cNvSpPr txBox="1"/>
          <p:nvPr/>
        </p:nvSpPr>
        <p:spPr>
          <a:xfrm>
            <a:off x="5244325" y="4118100"/>
            <a:ext cx="14603400" cy="54798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None/>
            </a:pPr>
            <a:r>
              <a:rPr b="1" lang="en-US" sz="4300">
                <a:solidFill>
                  <a:srgbClr val="073763"/>
                </a:solidFill>
                <a:latin typeface="Nunito"/>
                <a:ea typeface="Nunito"/>
                <a:cs typeface="Nunito"/>
                <a:sym typeface="Nunito"/>
              </a:rPr>
              <a:t>Therapeutic Foster Care (TFC)</a:t>
            </a:r>
            <a:r>
              <a:rPr lang="en-US" sz="4300">
                <a:solidFill>
                  <a:srgbClr val="073763"/>
                </a:solidFill>
                <a:latin typeface="Nunito"/>
                <a:ea typeface="Nunito"/>
                <a:cs typeface="Nunito"/>
                <a:sym typeface="Nunito"/>
              </a:rPr>
              <a:t> addresses the physical, emotional and social needs of youth in a supportive family setting until the natural family can be reunited or a permanent placement through adoption can be arranged. The foster household is viewed as the primary treatment setting, and the foster parent(s) are trained and supported to implement the goals outlined in the youth’s treatment plan. </a:t>
            </a:r>
            <a:endParaRPr sz="2900">
              <a:solidFill>
                <a:srgbClr val="073763"/>
              </a:solidFill>
            </a:endParaRPr>
          </a:p>
        </p:txBody>
      </p:sp>
      <p:sp>
        <p:nvSpPr>
          <p:cNvPr id="597" name="Google Shape;597;g1014e0440c1_0_255"/>
          <p:cNvSpPr txBox="1"/>
          <p:nvPr/>
        </p:nvSpPr>
        <p:spPr>
          <a:xfrm>
            <a:off x="5084575" y="2315775"/>
            <a:ext cx="137160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800">
                <a:solidFill>
                  <a:srgbClr val="FFE599"/>
                </a:solidFill>
                <a:latin typeface="Overlock"/>
                <a:ea typeface="Overlock"/>
                <a:cs typeface="Overlock"/>
                <a:sym typeface="Overlock"/>
              </a:rPr>
              <a:t> </a:t>
            </a:r>
            <a:r>
              <a:rPr b="1" lang="en-US" sz="6800">
                <a:solidFill>
                  <a:srgbClr val="C58B2B"/>
                </a:solidFill>
                <a:latin typeface="Overlock"/>
                <a:ea typeface="Overlock"/>
                <a:cs typeface="Overlock"/>
                <a:sym typeface="Overlock"/>
              </a:rPr>
              <a:t>So what is Therapeutic Foster Care?</a:t>
            </a:r>
            <a:endParaRPr b="1" sz="6800">
              <a:solidFill>
                <a:srgbClr val="C58B2B"/>
              </a:solidFill>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7"/>
                                        </p:tgtEl>
                                        <p:attrNameLst>
                                          <p:attrName>style.visibility</p:attrName>
                                        </p:attrNameLst>
                                      </p:cBhvr>
                                      <p:to>
                                        <p:strVal val="visible"/>
                                      </p:to>
                                    </p:set>
                                    <p:anim calcmode="lin" valueType="num">
                                      <p:cBhvr additive="base">
                                        <p:cTn dur="1000"/>
                                        <p:tgtEl>
                                          <p:spTgt spid="597"/>
                                        </p:tgtEl>
                                        <p:attrNameLst>
                                          <p:attrName>ppt_w</p:attrName>
                                        </p:attrNameLst>
                                      </p:cBhvr>
                                      <p:tavLst>
                                        <p:tav fmla="" tm="0">
                                          <p:val>
                                            <p:strVal val="0"/>
                                          </p:val>
                                        </p:tav>
                                        <p:tav fmla="" tm="100000">
                                          <p:val>
                                            <p:strVal val="#ppt_w"/>
                                          </p:val>
                                        </p:tav>
                                      </p:tavLst>
                                    </p:anim>
                                    <p:anim calcmode="lin" valueType="num">
                                      <p:cBhvr additive="base">
                                        <p:cTn dur="1000"/>
                                        <p:tgtEl>
                                          <p:spTgt spid="5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1014e0440c1_0_246"/>
          <p:cNvSpPr/>
          <p:nvPr>
            <p:ph idx="2" type="pic"/>
          </p:nvPr>
        </p:nvSpPr>
        <p:spPr>
          <a:xfrm>
            <a:off x="0" y="0"/>
            <a:ext cx="9756900" cy="13716000"/>
          </a:xfrm>
          <a:prstGeom prst="rect">
            <a:avLst/>
          </a:prstGeom>
          <a:solidFill>
            <a:srgbClr val="A7BFCA"/>
          </a:solidFill>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sz="3200">
              <a:latin typeface="Overlock"/>
              <a:ea typeface="Overlock"/>
              <a:cs typeface="Overlock"/>
              <a:sym typeface="Overlock"/>
            </a:endParaRPr>
          </a:p>
          <a:p>
            <a:pPr indent="0" lvl="0" marL="0" rtl="0" algn="ctr">
              <a:lnSpc>
                <a:spcPct val="100000"/>
              </a:lnSpc>
              <a:spcBef>
                <a:spcPts val="0"/>
              </a:spcBef>
              <a:spcAft>
                <a:spcPts val="0"/>
              </a:spcAft>
              <a:buNone/>
            </a:pPr>
            <a:r>
              <a:rPr b="1" lang="en-US" sz="4800">
                <a:latin typeface="Overlock"/>
                <a:ea typeface="Overlock"/>
                <a:cs typeface="Overlock"/>
                <a:sym typeface="Overlock"/>
              </a:rPr>
              <a:t>Therapeutic Foster Care</a:t>
            </a:r>
            <a:r>
              <a:rPr b="1" lang="en-US" sz="4800">
                <a:latin typeface="Overlock"/>
                <a:ea typeface="Overlock"/>
                <a:cs typeface="Overlock"/>
                <a:sym typeface="Overlock"/>
              </a:rPr>
              <a:t> Goals </a:t>
            </a:r>
            <a:endParaRPr b="1" sz="4800">
              <a:latin typeface="Overlock"/>
              <a:ea typeface="Overlock"/>
              <a:cs typeface="Overlock"/>
              <a:sym typeface="Overlock"/>
            </a:endParaRPr>
          </a:p>
          <a:p>
            <a:pPr indent="0" lvl="0" marL="0" rtl="0" algn="l">
              <a:lnSpc>
                <a:spcPct val="100000"/>
              </a:lnSpc>
              <a:spcBef>
                <a:spcPts val="0"/>
              </a:spcBef>
              <a:spcAft>
                <a:spcPts val="0"/>
              </a:spcAft>
              <a:buNone/>
            </a:pPr>
            <a:r>
              <a:t/>
            </a:r>
            <a:endParaRPr b="1" sz="4200">
              <a:latin typeface="Overlock"/>
              <a:ea typeface="Overlock"/>
              <a:cs typeface="Overlock"/>
              <a:sym typeface="Overlock"/>
            </a:endParaRPr>
          </a:p>
          <a:p>
            <a:pPr indent="-615950" lvl="0" marL="1028700" rtl="0" algn="l">
              <a:lnSpc>
                <a:spcPct val="100000"/>
              </a:lnSpc>
              <a:spcBef>
                <a:spcPts val="0"/>
              </a:spcBef>
              <a:spcAft>
                <a:spcPts val="0"/>
              </a:spcAft>
              <a:buSzPts val="4400"/>
              <a:buFont typeface="Overlock"/>
              <a:buAutoNum type="arabicPeriod"/>
            </a:pPr>
            <a:r>
              <a:rPr lang="en-US" sz="4400">
                <a:latin typeface="Overlock"/>
                <a:ea typeface="Overlock"/>
                <a:cs typeface="Overlock"/>
                <a:sym typeface="Overlock"/>
              </a:rPr>
              <a:t>Community integration</a:t>
            </a:r>
            <a:endParaRPr sz="4400">
              <a:latin typeface="Overlock"/>
              <a:ea typeface="Overlock"/>
              <a:cs typeface="Overlock"/>
              <a:sym typeface="Overlock"/>
            </a:endParaRPr>
          </a:p>
          <a:p>
            <a:pPr indent="0" lvl="0" marL="914400" rtl="0" algn="l">
              <a:lnSpc>
                <a:spcPct val="100000"/>
              </a:lnSpc>
              <a:spcBef>
                <a:spcPts val="0"/>
              </a:spcBef>
              <a:spcAft>
                <a:spcPts val="0"/>
              </a:spcAft>
              <a:buNone/>
            </a:pPr>
            <a:r>
              <a:t/>
            </a:r>
            <a:endParaRPr sz="4400">
              <a:latin typeface="Overlock"/>
              <a:ea typeface="Overlock"/>
              <a:cs typeface="Overlock"/>
              <a:sym typeface="Overlock"/>
            </a:endParaRPr>
          </a:p>
          <a:p>
            <a:pPr indent="-615950" lvl="0" marL="1028700" rtl="0" algn="l">
              <a:lnSpc>
                <a:spcPct val="100000"/>
              </a:lnSpc>
              <a:spcBef>
                <a:spcPts val="0"/>
              </a:spcBef>
              <a:spcAft>
                <a:spcPts val="0"/>
              </a:spcAft>
              <a:buSzPts val="4400"/>
              <a:buFont typeface="Overlock"/>
              <a:buAutoNum type="arabicPeriod"/>
            </a:pPr>
            <a:r>
              <a:rPr lang="en-US" sz="4400">
                <a:latin typeface="Overlock"/>
                <a:ea typeface="Overlock"/>
                <a:cs typeface="Overlock"/>
                <a:sym typeface="Overlock"/>
              </a:rPr>
              <a:t>Meeting the medical needs of the youth (physical, mental, dental)</a:t>
            </a:r>
            <a:endParaRPr sz="4400">
              <a:latin typeface="Overlock"/>
              <a:ea typeface="Overlock"/>
              <a:cs typeface="Overlock"/>
              <a:sym typeface="Overlock"/>
            </a:endParaRPr>
          </a:p>
          <a:p>
            <a:pPr indent="0" lvl="0" marL="914400" rtl="0" algn="l">
              <a:lnSpc>
                <a:spcPct val="100000"/>
              </a:lnSpc>
              <a:spcBef>
                <a:spcPts val="0"/>
              </a:spcBef>
              <a:spcAft>
                <a:spcPts val="0"/>
              </a:spcAft>
              <a:buNone/>
            </a:pPr>
            <a:r>
              <a:t/>
            </a:r>
            <a:endParaRPr sz="4400">
              <a:latin typeface="Overlock"/>
              <a:ea typeface="Overlock"/>
              <a:cs typeface="Overlock"/>
              <a:sym typeface="Overlock"/>
            </a:endParaRPr>
          </a:p>
          <a:p>
            <a:pPr indent="-615950" lvl="0" marL="1028700" rtl="0" algn="l">
              <a:lnSpc>
                <a:spcPct val="100000"/>
              </a:lnSpc>
              <a:spcBef>
                <a:spcPts val="0"/>
              </a:spcBef>
              <a:spcAft>
                <a:spcPts val="0"/>
              </a:spcAft>
              <a:buSzPts val="4400"/>
              <a:buFont typeface="Overlock"/>
              <a:buAutoNum type="arabicPeriod"/>
            </a:pPr>
            <a:r>
              <a:rPr lang="en-US" sz="4400">
                <a:latin typeface="Overlock"/>
                <a:ea typeface="Overlock"/>
                <a:cs typeface="Overlock"/>
                <a:sym typeface="Overlock"/>
              </a:rPr>
              <a:t>Teaching youth skills to regulate their difficult emotions and behavior</a:t>
            </a:r>
            <a:endParaRPr sz="4400">
              <a:latin typeface="Overlock"/>
              <a:ea typeface="Overlock"/>
              <a:cs typeface="Overlock"/>
              <a:sym typeface="Overlock"/>
            </a:endParaRPr>
          </a:p>
          <a:p>
            <a:pPr indent="0" lvl="0" marL="914400" rtl="0" algn="l">
              <a:lnSpc>
                <a:spcPct val="100000"/>
              </a:lnSpc>
              <a:spcBef>
                <a:spcPts val="0"/>
              </a:spcBef>
              <a:spcAft>
                <a:spcPts val="0"/>
              </a:spcAft>
              <a:buNone/>
            </a:pPr>
            <a:r>
              <a:t/>
            </a:r>
            <a:endParaRPr sz="4400">
              <a:latin typeface="Overlock"/>
              <a:ea typeface="Overlock"/>
              <a:cs typeface="Overlock"/>
              <a:sym typeface="Overlock"/>
            </a:endParaRPr>
          </a:p>
          <a:p>
            <a:pPr indent="-571500" lvl="0" marL="1028700" rtl="0" algn="l">
              <a:lnSpc>
                <a:spcPct val="100000"/>
              </a:lnSpc>
              <a:spcBef>
                <a:spcPts val="0"/>
              </a:spcBef>
              <a:spcAft>
                <a:spcPts val="0"/>
              </a:spcAft>
              <a:buSzPts val="3700"/>
              <a:buFont typeface="Overlock"/>
              <a:buAutoNum type="arabicPeriod"/>
            </a:pPr>
            <a:r>
              <a:rPr lang="en-US" sz="4400">
                <a:latin typeface="Overlock"/>
                <a:ea typeface="Overlock"/>
                <a:cs typeface="Overlock"/>
                <a:sym typeface="Overlock"/>
              </a:rPr>
              <a:t>Supporting the youth's educational nee</a:t>
            </a:r>
            <a:r>
              <a:rPr lang="en-US" sz="4300">
                <a:latin typeface="Overlock"/>
                <a:ea typeface="Overlock"/>
                <a:cs typeface="Overlock"/>
                <a:sym typeface="Overlock"/>
              </a:rPr>
              <a:t>ds</a:t>
            </a:r>
            <a:r>
              <a:rPr lang="en-US" sz="4000">
                <a:latin typeface="Overlock"/>
                <a:ea typeface="Overlock"/>
                <a:cs typeface="Overlock"/>
                <a:sym typeface="Overlock"/>
              </a:rPr>
              <a:t> </a:t>
            </a:r>
            <a:endParaRPr sz="2600">
              <a:latin typeface="Overlock"/>
              <a:ea typeface="Overlock"/>
              <a:cs typeface="Overlock"/>
              <a:sym typeface="Overlock"/>
            </a:endParaRPr>
          </a:p>
          <a:p>
            <a:pPr indent="0" lvl="0" marL="0" rtl="0" algn="l">
              <a:lnSpc>
                <a:spcPct val="100000"/>
              </a:lnSpc>
              <a:spcBef>
                <a:spcPts val="0"/>
              </a:spcBef>
              <a:spcAft>
                <a:spcPts val="0"/>
              </a:spcAft>
              <a:buNone/>
            </a:pPr>
            <a:r>
              <a:t/>
            </a:r>
            <a:endParaRPr sz="3500">
              <a:latin typeface="Nunito"/>
              <a:ea typeface="Nunito"/>
              <a:cs typeface="Nunito"/>
              <a:sym typeface="Nunito"/>
            </a:endParaRPr>
          </a:p>
          <a:p>
            <a:pPr indent="0" lvl="0" marL="0" rtl="0" algn="l">
              <a:lnSpc>
                <a:spcPct val="100000"/>
              </a:lnSpc>
              <a:spcBef>
                <a:spcPts val="0"/>
              </a:spcBef>
              <a:spcAft>
                <a:spcPts val="0"/>
              </a:spcAft>
              <a:buNone/>
            </a:pPr>
            <a:r>
              <a:t/>
            </a:r>
            <a:endParaRPr/>
          </a:p>
        </p:txBody>
      </p:sp>
      <p:sp>
        <p:nvSpPr>
          <p:cNvPr id="604" name="Google Shape;604;g1014e0440c1_0_246"/>
          <p:cNvSpPr txBox="1"/>
          <p:nvPr/>
        </p:nvSpPr>
        <p:spPr>
          <a:xfrm>
            <a:off x="10395775" y="678550"/>
            <a:ext cx="13189200" cy="637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000">
                <a:solidFill>
                  <a:schemeClr val="dk1"/>
                </a:solidFill>
                <a:latin typeface="Overlock"/>
                <a:ea typeface="Overlock"/>
                <a:cs typeface="Overlock"/>
                <a:sym typeface="Overlock"/>
              </a:rPr>
              <a:t>Therapeutic Foster Care goals are carried out under the direction of a treatment team assigned to each youth. The team is made up of the Youth Unlimited Inc. foster parent(s), Youth Unlimited Inc. Case Manager, the youth, and his/her family, the state social worker and other community resource professionals for the youth. Support from all the team members allows the youth to benefit from a home environment and community-based setting while receiving intensive treatment and clinical services.</a:t>
            </a:r>
            <a:endParaRPr sz="4000">
              <a:solidFill>
                <a:schemeClr val="dk1"/>
              </a:solidFill>
              <a:latin typeface="Overlock"/>
              <a:ea typeface="Overlock"/>
              <a:cs typeface="Overlock"/>
              <a:sym typeface="Overlock"/>
            </a:endParaRPr>
          </a:p>
          <a:p>
            <a:pPr indent="0" lvl="0" marL="0" rtl="0" algn="l">
              <a:spcBef>
                <a:spcPts val="0"/>
              </a:spcBef>
              <a:spcAft>
                <a:spcPts val="0"/>
              </a:spcAft>
              <a:buNone/>
            </a:pPr>
            <a:r>
              <a:rPr lang="en-US" sz="2800">
                <a:solidFill>
                  <a:schemeClr val="dk1"/>
                </a:solidFill>
              </a:rPr>
              <a:t> </a:t>
            </a:r>
            <a:endParaRPr>
              <a:solidFill>
                <a:schemeClr val="dk1"/>
              </a:solidFill>
            </a:endParaRPr>
          </a:p>
          <a:p>
            <a:pPr indent="0" lvl="0" marL="0" rtl="0" algn="l">
              <a:spcBef>
                <a:spcPts val="0"/>
              </a:spcBef>
              <a:spcAft>
                <a:spcPts val="0"/>
              </a:spcAft>
              <a:buNone/>
            </a:pPr>
            <a:r>
              <a:t/>
            </a:r>
            <a:endParaRPr/>
          </a:p>
        </p:txBody>
      </p:sp>
      <p:sp>
        <p:nvSpPr>
          <p:cNvPr id="605" name="Google Shape;605;g1014e0440c1_0_246"/>
          <p:cNvSpPr txBox="1"/>
          <p:nvPr/>
        </p:nvSpPr>
        <p:spPr>
          <a:xfrm>
            <a:off x="10281675" y="9406925"/>
            <a:ext cx="13189200" cy="375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Overlock"/>
                <a:ea typeface="Overlock"/>
                <a:cs typeface="Overlock"/>
                <a:sym typeface="Overlock"/>
              </a:rPr>
              <a:t>Assessment Tools</a:t>
            </a:r>
            <a:endParaRPr sz="4000">
              <a:solidFill>
                <a:schemeClr val="dk1"/>
              </a:solidFill>
              <a:latin typeface="Overlock"/>
              <a:ea typeface="Overlock"/>
              <a:cs typeface="Overlock"/>
              <a:sym typeface="Overlock"/>
            </a:endParaRPr>
          </a:p>
          <a:p>
            <a:pPr indent="0" lvl="0" marL="0" rtl="0" algn="l">
              <a:spcBef>
                <a:spcPts val="0"/>
              </a:spcBef>
              <a:spcAft>
                <a:spcPts val="0"/>
              </a:spcAft>
              <a:buNone/>
            </a:pPr>
            <a:r>
              <a:rPr lang="en-US" sz="4000">
                <a:solidFill>
                  <a:schemeClr val="dk1"/>
                </a:solidFill>
                <a:latin typeface="Overlock"/>
                <a:ea typeface="Overlock"/>
                <a:cs typeface="Overlock"/>
                <a:sym typeface="Overlock"/>
              </a:rPr>
              <a:t>We provide a comprehensive needs assessment, Individual Service Plan, Master Service Plans and Aftercare and Transition planning.</a:t>
            </a:r>
            <a:endParaRPr sz="4000">
              <a:solidFill>
                <a:schemeClr val="dk1"/>
              </a:solidFill>
              <a:latin typeface="Overlock"/>
              <a:ea typeface="Overlock"/>
              <a:cs typeface="Overlock"/>
              <a:sym typeface="Overlock"/>
            </a:endParaRPr>
          </a:p>
          <a:p>
            <a:pPr indent="0" lvl="0" marL="0" rtl="0" algn="l">
              <a:spcBef>
                <a:spcPts val="0"/>
              </a:spcBef>
              <a:spcAft>
                <a:spcPts val="0"/>
              </a:spcAft>
              <a:buNone/>
            </a:pPr>
            <a:br>
              <a:rPr lang="en-US" sz="3600">
                <a:solidFill>
                  <a:schemeClr val="dk1"/>
                </a:solidFill>
                <a:latin typeface="Overlock"/>
                <a:ea typeface="Overlock"/>
                <a:cs typeface="Overlock"/>
                <a:sym typeface="Overlock"/>
              </a:rPr>
            </a:br>
            <a:endParaRPr sz="3600">
              <a:latin typeface="Overlock"/>
              <a:ea typeface="Overlock"/>
              <a:cs typeface="Overlock"/>
              <a:sym typeface="Overlock"/>
            </a:endParaRPr>
          </a:p>
        </p:txBody>
      </p:sp>
      <p:pic>
        <p:nvPicPr>
          <p:cNvPr id="606" name="Google Shape;606;g1014e0440c1_0_246"/>
          <p:cNvPicPr preferRelativeResize="0"/>
          <p:nvPr/>
        </p:nvPicPr>
        <p:blipFill rotWithShape="1">
          <a:blip r:embed="rId3">
            <a:alphaModFix amt="65000"/>
          </a:blip>
          <a:srcRect b="0" l="0" r="0" t="0"/>
          <a:stretch/>
        </p:blipFill>
        <p:spPr>
          <a:xfrm>
            <a:off x="22068375" y="11342026"/>
            <a:ext cx="2067576" cy="2067576"/>
          </a:xfrm>
          <a:prstGeom prst="rect">
            <a:avLst/>
          </a:prstGeom>
          <a:noFill/>
          <a:ln>
            <a:noFill/>
          </a:ln>
        </p:spPr>
      </p:pic>
      <p:pic>
        <p:nvPicPr>
          <p:cNvPr id="607" name="Google Shape;607;g1014e0440c1_0_246"/>
          <p:cNvPicPr preferRelativeResize="0"/>
          <p:nvPr/>
        </p:nvPicPr>
        <p:blipFill>
          <a:blip r:embed="rId4">
            <a:alphaModFix/>
          </a:blip>
          <a:stretch>
            <a:fillRect/>
          </a:stretch>
        </p:blipFill>
        <p:spPr>
          <a:xfrm>
            <a:off x="2904600" y="10629500"/>
            <a:ext cx="3273347" cy="2533124"/>
          </a:xfrm>
          <a:prstGeom prst="rect">
            <a:avLst/>
          </a:prstGeom>
          <a:noFill/>
          <a:ln>
            <a:noFill/>
          </a:ln>
        </p:spPr>
      </p:pic>
      <p:pic>
        <p:nvPicPr>
          <p:cNvPr id="608" name="Google Shape;608;g1014e0440c1_0_246"/>
          <p:cNvPicPr preferRelativeResize="0"/>
          <p:nvPr/>
        </p:nvPicPr>
        <p:blipFill>
          <a:blip r:embed="rId5">
            <a:alphaModFix/>
          </a:blip>
          <a:stretch>
            <a:fillRect/>
          </a:stretch>
        </p:blipFill>
        <p:spPr>
          <a:xfrm>
            <a:off x="15523274" y="6508800"/>
            <a:ext cx="2238400" cy="2261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613" name="Shape 613"/>
        <p:cNvGrpSpPr/>
        <p:nvPr/>
      </p:nvGrpSpPr>
      <p:grpSpPr>
        <a:xfrm>
          <a:off x="0" y="0"/>
          <a:ext cx="0" cy="0"/>
          <a:chOff x="0" y="0"/>
          <a:chExt cx="0" cy="0"/>
        </a:xfrm>
      </p:grpSpPr>
      <p:pic>
        <p:nvPicPr>
          <p:cNvPr id="614" name="Google Shape;614;g1014e0440c1_0_282"/>
          <p:cNvPicPr preferRelativeResize="0"/>
          <p:nvPr/>
        </p:nvPicPr>
        <p:blipFill rotWithShape="1">
          <a:blip r:embed="rId3">
            <a:alphaModFix amt="65000"/>
          </a:blip>
          <a:srcRect b="0" l="0" r="0" t="0"/>
          <a:stretch/>
        </p:blipFill>
        <p:spPr>
          <a:xfrm>
            <a:off x="20928725" y="10707637"/>
            <a:ext cx="1932876" cy="1932876"/>
          </a:xfrm>
          <a:prstGeom prst="rect">
            <a:avLst/>
          </a:prstGeom>
          <a:noFill/>
          <a:ln>
            <a:noFill/>
          </a:ln>
        </p:spPr>
      </p:pic>
      <p:sp>
        <p:nvSpPr>
          <p:cNvPr id="615" name="Google Shape;615;g1014e0440c1_0_282"/>
          <p:cNvSpPr/>
          <p:nvPr>
            <p:ph idx="2" type="pic"/>
          </p:nvPr>
        </p:nvSpPr>
        <p:spPr>
          <a:xfrm>
            <a:off x="5773149" y="1401200"/>
            <a:ext cx="12840900" cy="3140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12000">
                <a:solidFill>
                  <a:schemeClr val="accent3"/>
                </a:solidFill>
                <a:latin typeface="Overlock"/>
                <a:ea typeface="Overlock"/>
                <a:cs typeface="Overlock"/>
                <a:sym typeface="Overlock"/>
              </a:rPr>
              <a:t>Skills </a:t>
            </a:r>
            <a:r>
              <a:rPr lang="en-US" sz="12000">
                <a:solidFill>
                  <a:schemeClr val="accent3"/>
                </a:solidFill>
                <a:latin typeface="Overlock"/>
                <a:ea typeface="Overlock"/>
                <a:cs typeface="Overlock"/>
                <a:sym typeface="Overlock"/>
                <a:extLst>
                  <a:ext uri="http://customooxmlschemas.google.com/">
                    <go:slidesCustomData xmlns:go="http://customooxmlschemas.google.com/" textRoundtripDataId="0"/>
                  </a:ext>
                </a:extLst>
              </a:rPr>
              <a:t>Training</a:t>
            </a:r>
            <a:endParaRPr>
              <a:solidFill>
                <a:schemeClr val="accent3"/>
              </a:solidFill>
            </a:endParaRPr>
          </a:p>
        </p:txBody>
      </p:sp>
      <p:sp>
        <p:nvSpPr>
          <p:cNvPr id="616" name="Google Shape;616;g1014e0440c1_0_282"/>
          <p:cNvSpPr txBox="1"/>
          <p:nvPr/>
        </p:nvSpPr>
        <p:spPr>
          <a:xfrm>
            <a:off x="3446113" y="5762525"/>
            <a:ext cx="180750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rgbClr val="1C4587"/>
                </a:solidFill>
                <a:latin typeface="Overlock"/>
                <a:ea typeface="Overlock"/>
                <a:cs typeface="Overlock"/>
                <a:sym typeface="Overlock"/>
              </a:rPr>
              <a:t>At Youth Unlimited Inc. we believe in meeting </a:t>
            </a:r>
            <a:r>
              <a:rPr lang="en-US" sz="4800">
                <a:solidFill>
                  <a:srgbClr val="1C4587"/>
                </a:solidFill>
                <a:latin typeface="Overlock"/>
                <a:ea typeface="Overlock"/>
                <a:cs typeface="Overlock"/>
                <a:sym typeface="Overlock"/>
              </a:rPr>
              <a:t>youth</a:t>
            </a:r>
            <a:r>
              <a:rPr lang="en-US" sz="4800">
                <a:solidFill>
                  <a:srgbClr val="1C4587"/>
                </a:solidFill>
                <a:latin typeface="Overlock"/>
                <a:ea typeface="Overlock"/>
                <a:cs typeface="Overlock"/>
                <a:sym typeface="Overlock"/>
              </a:rPr>
              <a:t> and families where they are. Our services are person-centered and directed toward improving the quality of life for the </a:t>
            </a:r>
            <a:r>
              <a:rPr lang="en-US" sz="4800">
                <a:solidFill>
                  <a:srgbClr val="1C4587"/>
                </a:solidFill>
                <a:latin typeface="Overlock"/>
                <a:ea typeface="Overlock"/>
                <a:cs typeface="Overlock"/>
                <a:sym typeface="Overlock"/>
              </a:rPr>
              <a:t>youth</a:t>
            </a:r>
            <a:r>
              <a:rPr lang="en-US" sz="4800">
                <a:solidFill>
                  <a:srgbClr val="1C4587"/>
                </a:solidFill>
                <a:latin typeface="Overlock"/>
                <a:ea typeface="Overlock"/>
                <a:cs typeface="Overlock"/>
                <a:sym typeface="Overlock"/>
              </a:rPr>
              <a:t> we provide care to. </a:t>
            </a:r>
            <a:endParaRPr sz="4800">
              <a:solidFill>
                <a:srgbClr val="1C4587"/>
              </a:solidFill>
              <a:latin typeface="Overlock"/>
              <a:ea typeface="Overlock"/>
              <a:cs typeface="Overlock"/>
              <a:sym typeface="Overlock"/>
            </a:endParaRPr>
          </a:p>
          <a:p>
            <a:pPr indent="0" lvl="0" marL="0" rtl="0" algn="l">
              <a:spcBef>
                <a:spcPts val="0"/>
              </a:spcBef>
              <a:spcAft>
                <a:spcPts val="0"/>
              </a:spcAft>
              <a:buNone/>
            </a:pPr>
            <a:r>
              <a:t/>
            </a:r>
            <a:endParaRPr sz="3600">
              <a:solidFill>
                <a:srgbClr val="1C4587"/>
              </a:solidFill>
              <a:latin typeface="Overlock"/>
              <a:ea typeface="Overlock"/>
              <a:cs typeface="Overlock"/>
              <a:sym typeface="Overlock"/>
            </a:endParaRPr>
          </a:p>
        </p:txBody>
      </p:sp>
      <p:pic>
        <p:nvPicPr>
          <p:cNvPr id="617" name="Google Shape;617;g1014e0440c1_0_282"/>
          <p:cNvPicPr preferRelativeResize="0"/>
          <p:nvPr/>
        </p:nvPicPr>
        <p:blipFill>
          <a:blip r:embed="rId4">
            <a:alphaModFix/>
          </a:blip>
          <a:stretch>
            <a:fillRect/>
          </a:stretch>
        </p:blipFill>
        <p:spPr>
          <a:xfrm>
            <a:off x="9178351" y="9196550"/>
            <a:ext cx="6030474" cy="3443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621" name="Shape 621"/>
        <p:cNvGrpSpPr/>
        <p:nvPr/>
      </p:nvGrpSpPr>
      <p:grpSpPr>
        <a:xfrm>
          <a:off x="0" y="0"/>
          <a:ext cx="0" cy="0"/>
          <a:chOff x="0" y="0"/>
          <a:chExt cx="0" cy="0"/>
        </a:xfrm>
      </p:grpSpPr>
      <p:sp>
        <p:nvSpPr>
          <p:cNvPr id="622" name="Google Shape;622;p13"/>
          <p:cNvSpPr/>
          <p:nvPr/>
        </p:nvSpPr>
        <p:spPr>
          <a:xfrm>
            <a:off x="11506201" y="5029200"/>
            <a:ext cx="12623800" cy="662155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600"/>
              <a:buFont typeface="Arial"/>
              <a:buNone/>
            </a:pPr>
            <a:r>
              <a:t/>
            </a:r>
            <a:endParaRPr b="0" i="0" sz="1600" u="none" cap="none" strike="noStrike">
              <a:solidFill>
                <a:schemeClr val="dk2"/>
              </a:solidFill>
              <a:latin typeface="Roboto Light"/>
              <a:ea typeface="Roboto Light"/>
              <a:cs typeface="Roboto Light"/>
              <a:sym typeface="Roboto Light"/>
            </a:endParaRPr>
          </a:p>
        </p:txBody>
      </p:sp>
      <p:sp>
        <p:nvSpPr>
          <p:cNvPr id="623" name="Google Shape;623;p13"/>
          <p:cNvSpPr txBox="1"/>
          <p:nvPr/>
        </p:nvSpPr>
        <p:spPr>
          <a:xfrm>
            <a:off x="3968650" y="864425"/>
            <a:ext cx="16812600" cy="1200600"/>
          </a:xfrm>
          <a:prstGeom prst="rect">
            <a:avLst/>
          </a:prstGeom>
          <a:solidFill>
            <a:srgbClr val="FFE59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600">
                <a:solidFill>
                  <a:srgbClr val="1C4587"/>
                </a:solidFill>
                <a:latin typeface="Overlock"/>
                <a:ea typeface="Overlock"/>
                <a:cs typeface="Overlock"/>
                <a:sym typeface="Overlock"/>
              </a:rPr>
              <a:t> Youth in F</a:t>
            </a:r>
            <a:r>
              <a:rPr b="1" lang="en-US" sz="6600">
                <a:solidFill>
                  <a:srgbClr val="1C4587"/>
                </a:solidFill>
                <a:latin typeface="Overlock"/>
                <a:ea typeface="Overlock"/>
                <a:cs typeface="Overlock"/>
                <a:sym typeface="Overlock"/>
              </a:rPr>
              <a:t>oster C</a:t>
            </a:r>
            <a:r>
              <a:rPr b="1" lang="en-US" sz="6600">
                <a:solidFill>
                  <a:srgbClr val="1C4587"/>
                </a:solidFill>
                <a:latin typeface="Overlock"/>
                <a:ea typeface="Overlock"/>
                <a:cs typeface="Overlock"/>
                <a:sym typeface="Overlock"/>
              </a:rPr>
              <a:t>are may have:</a:t>
            </a:r>
            <a:endParaRPr b="1" sz="6600">
              <a:solidFill>
                <a:srgbClr val="1C4587"/>
              </a:solidFill>
              <a:latin typeface="Overlock"/>
              <a:ea typeface="Overlock"/>
              <a:cs typeface="Overlock"/>
              <a:sym typeface="Overlock"/>
            </a:endParaRPr>
          </a:p>
        </p:txBody>
      </p:sp>
      <p:sp>
        <p:nvSpPr>
          <p:cNvPr id="624" name="Google Shape;624;p13"/>
          <p:cNvSpPr/>
          <p:nvPr>
            <p:ph idx="2" type="pic"/>
          </p:nvPr>
        </p:nvSpPr>
        <p:spPr>
          <a:xfrm>
            <a:off x="13008540" y="2743210"/>
            <a:ext cx="10309500" cy="102450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t/>
            </a:r>
            <a:endParaRPr sz="4800">
              <a:solidFill>
                <a:schemeClr val="accent3"/>
              </a:solidFill>
              <a:latin typeface="Overlock"/>
              <a:ea typeface="Overlock"/>
              <a:cs typeface="Overlock"/>
              <a:sym typeface="Overlock"/>
            </a:endParaRPr>
          </a:p>
          <a:p>
            <a:pPr indent="0" lvl="0" marL="0" rtl="0" algn="l">
              <a:lnSpc>
                <a:spcPct val="100000"/>
              </a:lnSpc>
              <a:spcBef>
                <a:spcPts val="0"/>
              </a:spcBef>
              <a:spcAft>
                <a:spcPts val="0"/>
              </a:spcAft>
              <a:buNone/>
            </a:pPr>
            <a:r>
              <a:t/>
            </a:r>
            <a:endParaRPr sz="4800">
              <a:solidFill>
                <a:schemeClr val="accent3"/>
              </a:solidFill>
              <a:latin typeface="Overlock"/>
              <a:ea typeface="Overlock"/>
              <a:cs typeface="Overlock"/>
              <a:sym typeface="Overlock"/>
            </a:endParaRPr>
          </a:p>
          <a:p>
            <a:pPr indent="0" lvl="0" marL="0" rtl="0" algn="l">
              <a:lnSpc>
                <a:spcPct val="100000"/>
              </a:lnSpc>
              <a:spcBef>
                <a:spcPts val="0"/>
              </a:spcBef>
              <a:spcAft>
                <a:spcPts val="0"/>
              </a:spcAft>
              <a:buNone/>
            </a:pPr>
            <a:r>
              <a:t/>
            </a:r>
            <a:endParaRPr sz="4800">
              <a:solidFill>
                <a:schemeClr val="accent3"/>
              </a:solidFill>
              <a:latin typeface="Overlock"/>
              <a:ea typeface="Overlock"/>
              <a:cs typeface="Overlock"/>
              <a:sym typeface="Overlock"/>
            </a:endParaRPr>
          </a:p>
          <a:p>
            <a:pPr indent="0" lvl="0" marL="0" rtl="0" algn="l">
              <a:spcBef>
                <a:spcPts val="2000"/>
              </a:spcBef>
              <a:spcAft>
                <a:spcPts val="0"/>
              </a:spcAft>
              <a:buNone/>
            </a:pPr>
            <a:r>
              <a:t/>
            </a:r>
            <a:endParaRPr/>
          </a:p>
        </p:txBody>
      </p:sp>
      <p:sp>
        <p:nvSpPr>
          <p:cNvPr id="625" name="Google Shape;625;p13"/>
          <p:cNvSpPr/>
          <p:nvPr>
            <p:ph idx="3" type="pic"/>
          </p:nvPr>
        </p:nvSpPr>
        <p:spPr>
          <a:xfrm>
            <a:off x="921900" y="2743211"/>
            <a:ext cx="10309500" cy="10245000"/>
          </a:xfrm>
          <a:prstGeom prst="rect">
            <a:avLst/>
          </a:prstGeom>
          <a:solidFill>
            <a:schemeClr val="dk2"/>
          </a:solidFill>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t/>
            </a:r>
            <a:endParaRPr sz="4800">
              <a:solidFill>
                <a:schemeClr val="accent3"/>
              </a:solidFill>
              <a:latin typeface="Overlock"/>
              <a:ea typeface="Overlock"/>
              <a:cs typeface="Overlock"/>
              <a:sym typeface="Overlock"/>
            </a:endParaRPr>
          </a:p>
          <a:p>
            <a:pPr indent="0" lvl="0" marL="0" rtl="0" algn="l">
              <a:lnSpc>
                <a:spcPct val="100000"/>
              </a:lnSpc>
              <a:spcBef>
                <a:spcPts val="0"/>
              </a:spcBef>
              <a:spcAft>
                <a:spcPts val="0"/>
              </a:spcAft>
              <a:buNone/>
            </a:pPr>
            <a:r>
              <a:t/>
            </a:r>
            <a:endParaRPr sz="4800">
              <a:solidFill>
                <a:schemeClr val="accent3"/>
              </a:solidFill>
              <a:latin typeface="Overlock"/>
              <a:ea typeface="Overlock"/>
              <a:cs typeface="Overlock"/>
              <a:sym typeface="Overlock"/>
            </a:endParaRPr>
          </a:p>
          <a:p>
            <a:pPr indent="0" lvl="0" marL="0" rtl="0" algn="l">
              <a:lnSpc>
                <a:spcPct val="100000"/>
              </a:lnSpc>
              <a:spcBef>
                <a:spcPts val="0"/>
              </a:spcBef>
              <a:spcAft>
                <a:spcPts val="0"/>
              </a:spcAft>
              <a:buNone/>
            </a:pPr>
            <a:r>
              <a:t/>
            </a:r>
            <a:endParaRPr sz="4800">
              <a:solidFill>
                <a:schemeClr val="accent3"/>
              </a:solidFill>
              <a:latin typeface="Overlock"/>
              <a:ea typeface="Overlock"/>
              <a:cs typeface="Overlock"/>
              <a:sym typeface="Overlock"/>
            </a:endParaRPr>
          </a:p>
          <a:p>
            <a:pPr indent="0" lvl="0" marL="0" rtl="0" algn="l">
              <a:spcBef>
                <a:spcPts val="2000"/>
              </a:spcBef>
              <a:spcAft>
                <a:spcPts val="0"/>
              </a:spcAft>
              <a:buNone/>
            </a:pPr>
            <a:r>
              <a:t/>
            </a:r>
            <a:endParaRPr sz="4800">
              <a:solidFill>
                <a:schemeClr val="accent3"/>
              </a:solidFill>
              <a:latin typeface="Overlock"/>
              <a:ea typeface="Overlock"/>
              <a:cs typeface="Overlock"/>
              <a:sym typeface="Overlock"/>
            </a:endParaRPr>
          </a:p>
        </p:txBody>
      </p:sp>
      <p:sp>
        <p:nvSpPr>
          <p:cNvPr id="626" name="Google Shape;626;p13"/>
          <p:cNvSpPr txBox="1"/>
          <p:nvPr/>
        </p:nvSpPr>
        <p:spPr>
          <a:xfrm>
            <a:off x="1140175" y="3821575"/>
            <a:ext cx="10829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solidFill>
                  <a:schemeClr val="accent3"/>
                </a:solidFill>
                <a:latin typeface="Overlock"/>
                <a:ea typeface="Overlock"/>
                <a:cs typeface="Overlock"/>
                <a:sym typeface="Overlock"/>
              </a:rPr>
              <a:t>1.		Experiences of unidentified learning disabilities </a:t>
            </a:r>
            <a:endParaRPr sz="3700">
              <a:solidFill>
                <a:schemeClr val="accent3"/>
              </a:solidFill>
              <a:latin typeface="Overlock"/>
              <a:ea typeface="Overlock"/>
              <a:cs typeface="Overlock"/>
              <a:sym typeface="Overlock"/>
            </a:endParaRPr>
          </a:p>
          <a:p>
            <a:pPr indent="0" lvl="0" marL="0" rtl="0" algn="l">
              <a:spcBef>
                <a:spcPts val="0"/>
              </a:spcBef>
              <a:spcAft>
                <a:spcPts val="0"/>
              </a:spcAft>
              <a:buNone/>
            </a:pPr>
            <a:r>
              <a:t/>
            </a:r>
            <a:endParaRPr sz="1700"/>
          </a:p>
        </p:txBody>
      </p:sp>
      <p:sp>
        <p:nvSpPr>
          <p:cNvPr id="627" name="Google Shape;627;p13"/>
          <p:cNvSpPr txBox="1"/>
          <p:nvPr/>
        </p:nvSpPr>
        <p:spPr>
          <a:xfrm>
            <a:off x="1140175" y="5100050"/>
            <a:ext cx="86595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solidFill>
                  <a:schemeClr val="accent3"/>
                </a:solidFill>
                <a:latin typeface="Overlock"/>
                <a:ea typeface="Overlock"/>
                <a:cs typeface="Overlock"/>
                <a:sym typeface="Overlock"/>
              </a:rPr>
              <a:t>2.		Low academic skills (not necessarily low             intelligence); cultural and social isolation; </a:t>
            </a:r>
            <a:endParaRPr sz="3700"/>
          </a:p>
        </p:txBody>
      </p:sp>
      <p:sp>
        <p:nvSpPr>
          <p:cNvPr id="628" name="Google Shape;628;p13"/>
          <p:cNvSpPr txBox="1"/>
          <p:nvPr/>
        </p:nvSpPr>
        <p:spPr>
          <a:xfrm>
            <a:off x="1140175" y="6686325"/>
            <a:ext cx="93507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solidFill>
                  <a:schemeClr val="accent3"/>
                </a:solidFill>
                <a:latin typeface="Overlock"/>
                <a:ea typeface="Overlock"/>
                <a:cs typeface="Overlock"/>
                <a:sym typeface="Overlock"/>
              </a:rPr>
              <a:t>3.		Parents who did not attend high school </a:t>
            </a:r>
            <a:endParaRPr sz="3700">
              <a:solidFill>
                <a:schemeClr val="accent3"/>
              </a:solidFill>
              <a:latin typeface="Overlock"/>
              <a:ea typeface="Overlock"/>
              <a:cs typeface="Overlock"/>
              <a:sym typeface="Overlock"/>
            </a:endParaRPr>
          </a:p>
          <a:p>
            <a:pPr indent="0" lvl="0" marL="0" rtl="0" algn="l">
              <a:spcBef>
                <a:spcPts val="0"/>
              </a:spcBef>
              <a:spcAft>
                <a:spcPts val="0"/>
              </a:spcAft>
              <a:buNone/>
            </a:pPr>
            <a:r>
              <a:t/>
            </a:r>
            <a:endParaRPr sz="3700"/>
          </a:p>
        </p:txBody>
      </p:sp>
      <p:pic>
        <p:nvPicPr>
          <p:cNvPr id="629" name="Google Shape;629;p13"/>
          <p:cNvPicPr preferRelativeResize="0"/>
          <p:nvPr/>
        </p:nvPicPr>
        <p:blipFill rotWithShape="1">
          <a:blip r:embed="rId3">
            <a:alphaModFix amt="65000"/>
          </a:blip>
          <a:srcRect b="0" l="0" r="0" t="0"/>
          <a:stretch/>
        </p:blipFill>
        <p:spPr>
          <a:xfrm>
            <a:off x="11392262" y="6114826"/>
            <a:ext cx="1455450" cy="1455450"/>
          </a:xfrm>
          <a:prstGeom prst="rect">
            <a:avLst/>
          </a:prstGeom>
          <a:noFill/>
          <a:ln>
            <a:noFill/>
          </a:ln>
        </p:spPr>
      </p:pic>
      <p:sp>
        <p:nvSpPr>
          <p:cNvPr id="630" name="Google Shape;630;p13"/>
          <p:cNvSpPr txBox="1"/>
          <p:nvPr/>
        </p:nvSpPr>
        <p:spPr>
          <a:xfrm>
            <a:off x="13255750" y="3797225"/>
            <a:ext cx="75255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solidFill>
                  <a:schemeClr val="accent3"/>
                </a:solidFill>
                <a:latin typeface="Overlock"/>
                <a:ea typeface="Overlock"/>
                <a:cs typeface="Overlock"/>
                <a:sym typeface="Overlock"/>
              </a:rPr>
              <a:t>4.		English as a second language </a:t>
            </a:r>
            <a:endParaRPr sz="3800">
              <a:solidFill>
                <a:schemeClr val="accent3"/>
              </a:solidFill>
              <a:latin typeface="Overlock"/>
              <a:ea typeface="Overlock"/>
              <a:cs typeface="Overlock"/>
              <a:sym typeface="Overlock"/>
            </a:endParaRPr>
          </a:p>
          <a:p>
            <a:pPr indent="0" lvl="0" marL="0" rtl="0" algn="l">
              <a:spcBef>
                <a:spcPts val="0"/>
              </a:spcBef>
              <a:spcAft>
                <a:spcPts val="0"/>
              </a:spcAft>
              <a:buNone/>
            </a:pPr>
            <a:r>
              <a:t/>
            </a:r>
            <a:endParaRPr/>
          </a:p>
        </p:txBody>
      </p:sp>
      <p:sp>
        <p:nvSpPr>
          <p:cNvPr id="631" name="Google Shape;631;p13"/>
          <p:cNvSpPr txBox="1"/>
          <p:nvPr/>
        </p:nvSpPr>
        <p:spPr>
          <a:xfrm>
            <a:off x="13255750" y="4971825"/>
            <a:ext cx="10187700" cy="114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solidFill>
                  <a:schemeClr val="accent3"/>
                </a:solidFill>
                <a:latin typeface="Overlock"/>
                <a:ea typeface="Overlock"/>
                <a:cs typeface="Overlock"/>
                <a:sym typeface="Overlock"/>
              </a:rPr>
              <a:t>5. 	Low self-esteem or negative self-perception</a:t>
            </a:r>
            <a:endParaRPr sz="3800">
              <a:solidFill>
                <a:schemeClr val="accent3"/>
              </a:solidFill>
              <a:latin typeface="Overlock"/>
              <a:ea typeface="Overlock"/>
              <a:cs typeface="Overlock"/>
              <a:sym typeface="Overlock"/>
            </a:endParaRPr>
          </a:p>
          <a:p>
            <a:pPr indent="0" lvl="0" marL="0" rtl="0" algn="l">
              <a:spcBef>
                <a:spcPts val="0"/>
              </a:spcBef>
              <a:spcAft>
                <a:spcPts val="0"/>
              </a:spcAft>
              <a:buNone/>
            </a:pPr>
            <a:r>
              <a:t/>
            </a:r>
            <a:endParaRPr sz="2200">
              <a:solidFill>
                <a:schemeClr val="accent3"/>
              </a:solidFill>
              <a:latin typeface="Overlock"/>
              <a:ea typeface="Overlock"/>
              <a:cs typeface="Overlock"/>
              <a:sym typeface="Overlock"/>
            </a:endParaRPr>
          </a:p>
          <a:p>
            <a:pPr indent="0" lvl="0" marL="0" rtl="0" algn="l">
              <a:spcBef>
                <a:spcPts val="0"/>
              </a:spcBef>
              <a:spcAft>
                <a:spcPts val="0"/>
              </a:spcAft>
              <a:buNone/>
            </a:pPr>
            <a:r>
              <a:t/>
            </a:r>
            <a:endParaRPr sz="100"/>
          </a:p>
        </p:txBody>
      </p:sp>
      <p:sp>
        <p:nvSpPr>
          <p:cNvPr id="632" name="Google Shape;632;p13"/>
          <p:cNvSpPr txBox="1"/>
          <p:nvPr/>
        </p:nvSpPr>
        <p:spPr>
          <a:xfrm>
            <a:off x="13255750" y="6304225"/>
            <a:ext cx="8527800" cy="336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accent3"/>
                </a:solidFill>
                <a:latin typeface="Overlock"/>
                <a:ea typeface="Overlock"/>
                <a:cs typeface="Overlock"/>
                <a:sym typeface="Overlock"/>
              </a:rPr>
              <a:t>6.	</a:t>
            </a:r>
            <a:r>
              <a:rPr lang="en-US" sz="3800">
                <a:solidFill>
                  <a:schemeClr val="accent3"/>
                </a:solidFill>
                <a:latin typeface="Overlock"/>
                <a:ea typeface="Overlock"/>
                <a:cs typeface="Overlock"/>
                <a:sym typeface="Overlock"/>
              </a:rPr>
              <a:t>	Grown up with disadvantages such as poverty, family violence, over-crowded and inadequate housing, or unsupportive parents or caregivers. </a:t>
            </a:r>
            <a:endParaRPr sz="3800">
              <a:solidFill>
                <a:schemeClr val="accent3"/>
              </a:solidFill>
              <a:latin typeface="Overlock"/>
              <a:ea typeface="Overlock"/>
              <a:cs typeface="Overlock"/>
              <a:sym typeface="Overlock"/>
            </a:endParaRPr>
          </a:p>
          <a:p>
            <a:pPr indent="0" lvl="0" marL="0" rtl="0" algn="l">
              <a:lnSpc>
                <a:spcPct val="90000"/>
              </a:lnSpc>
              <a:spcBef>
                <a:spcPts val="2000"/>
              </a:spcBef>
              <a:spcAft>
                <a:spcPts val="0"/>
              </a:spcAft>
              <a:buNone/>
            </a:pPr>
            <a:r>
              <a:t/>
            </a:r>
            <a:endParaRPr sz="3800">
              <a:solidFill>
                <a:schemeClr val="dk1"/>
              </a:solidFill>
              <a:latin typeface="Calibri"/>
              <a:ea typeface="Calibri"/>
              <a:cs typeface="Calibri"/>
              <a:sym typeface="Calibri"/>
            </a:endParaRPr>
          </a:p>
          <a:p>
            <a:pPr indent="0" lvl="0" marL="0" rtl="0" algn="l">
              <a:spcBef>
                <a:spcPts val="0"/>
              </a:spcBef>
              <a:spcAft>
                <a:spcPts val="0"/>
              </a:spcAft>
              <a:buNone/>
            </a:pPr>
            <a:r>
              <a:t/>
            </a:r>
            <a:endParaRPr sz="400"/>
          </a:p>
        </p:txBody>
      </p:sp>
      <p:pic>
        <p:nvPicPr>
          <p:cNvPr id="633" name="Google Shape;633;p13"/>
          <p:cNvPicPr preferRelativeResize="0"/>
          <p:nvPr/>
        </p:nvPicPr>
        <p:blipFill>
          <a:blip r:embed="rId4">
            <a:alphaModFix/>
          </a:blip>
          <a:stretch>
            <a:fillRect/>
          </a:stretch>
        </p:blipFill>
        <p:spPr>
          <a:xfrm>
            <a:off x="13439933" y="9673226"/>
            <a:ext cx="4313617" cy="2438400"/>
          </a:xfrm>
          <a:prstGeom prst="rect">
            <a:avLst/>
          </a:prstGeom>
          <a:noFill/>
          <a:ln>
            <a:noFill/>
          </a:ln>
        </p:spPr>
      </p:pic>
      <p:pic>
        <p:nvPicPr>
          <p:cNvPr id="634" name="Google Shape;634;p13"/>
          <p:cNvPicPr preferRelativeResize="0"/>
          <p:nvPr/>
        </p:nvPicPr>
        <p:blipFill>
          <a:blip r:embed="rId5">
            <a:alphaModFix/>
          </a:blip>
          <a:stretch>
            <a:fillRect/>
          </a:stretch>
        </p:blipFill>
        <p:spPr>
          <a:xfrm>
            <a:off x="2193200" y="8009925"/>
            <a:ext cx="7244650" cy="4663749"/>
          </a:xfrm>
          <a:prstGeom prst="rect">
            <a:avLst/>
          </a:prstGeom>
          <a:noFill/>
          <a:ln>
            <a:noFill/>
          </a:ln>
        </p:spPr>
      </p:pic>
      <p:pic>
        <p:nvPicPr>
          <p:cNvPr id="635" name="Google Shape;635;p13"/>
          <p:cNvPicPr preferRelativeResize="0"/>
          <p:nvPr/>
        </p:nvPicPr>
        <p:blipFill>
          <a:blip r:embed="rId6">
            <a:alphaModFix/>
          </a:blip>
          <a:stretch>
            <a:fillRect/>
          </a:stretch>
        </p:blipFill>
        <p:spPr>
          <a:xfrm>
            <a:off x="18364725" y="8722100"/>
            <a:ext cx="4052076" cy="29286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29"/>
                                        </p:tgtEl>
                                        <p:attrNameLst>
                                          <p:attrName>style.visibility</p:attrName>
                                        </p:attrNameLst>
                                      </p:cBhvr>
                                      <p:to>
                                        <p:strVal val="visible"/>
                                      </p:to>
                                    </p:set>
                                    <p:anim calcmode="lin" valueType="num">
                                      <p:cBhvr additive="base">
                                        <p:cTn dur="1000"/>
                                        <p:tgtEl>
                                          <p:spTgt spid="629"/>
                                        </p:tgtEl>
                                        <p:attrNameLst>
                                          <p:attrName>ppt_w</p:attrName>
                                        </p:attrNameLst>
                                      </p:cBhvr>
                                      <p:tavLst>
                                        <p:tav fmla="" tm="0">
                                          <p:val>
                                            <p:strVal val="0"/>
                                          </p:val>
                                        </p:tav>
                                        <p:tav fmla="" tm="100000">
                                          <p:val>
                                            <p:strVal val="#ppt_w"/>
                                          </p:val>
                                        </p:tav>
                                      </p:tavLst>
                                    </p:anim>
                                    <p:anim calcmode="lin" valueType="num">
                                      <p:cBhvr additive="base">
                                        <p:cTn dur="1000"/>
                                        <p:tgtEl>
                                          <p:spTgt spid="6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23">
                                            <p:txEl>
                                              <p:pRg end="0" st="0"/>
                                            </p:txEl>
                                          </p:spTgt>
                                        </p:tgtEl>
                                        <p:attrNameLst>
                                          <p:attrName>style.visibility</p:attrName>
                                        </p:attrNameLst>
                                      </p:cBhvr>
                                      <p:to>
                                        <p:strVal val="visible"/>
                                      </p:to>
                                    </p:set>
                                    <p:anim calcmode="lin" valueType="num">
                                      <p:cBhvr additive="base">
                                        <p:cTn dur="1000"/>
                                        <p:tgtEl>
                                          <p:spTgt spid="623">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62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4"/>
                                        </p:tgtEl>
                                        <p:attrNameLst>
                                          <p:attrName>style.visibility</p:attrName>
                                        </p:attrNameLst>
                                      </p:cBhvr>
                                      <p:to>
                                        <p:strVal val="visible"/>
                                      </p:to>
                                    </p:set>
                                    <p:anim calcmode="lin" valueType="num">
                                      <p:cBhvr additive="base">
                                        <p:cTn dur="1000"/>
                                        <p:tgtEl>
                                          <p:spTgt spid="6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1000"/>
                                        <p:tgtEl>
                                          <p:spTgt spid="62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1000"/>
                                        <p:tgtEl>
                                          <p:spTgt spid="6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1000"/>
                                        <p:tgtEl>
                                          <p:spTgt spid="6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1000"/>
                                        <p:tgtEl>
                                          <p:spTgt spid="6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5"/>
                                        </p:tgtEl>
                                        <p:attrNameLst>
                                          <p:attrName>style.visibility</p:attrName>
                                        </p:attrNameLst>
                                      </p:cBhvr>
                                      <p:to>
                                        <p:strVal val="visible"/>
                                      </p:to>
                                    </p:set>
                                    <p:anim calcmode="lin" valueType="num">
                                      <p:cBhvr additive="base">
                                        <p:cTn dur="1000"/>
                                        <p:tgtEl>
                                          <p:spTgt spid="6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30"/>
                                        </p:tgtEl>
                                        <p:attrNameLst>
                                          <p:attrName>style.visibility</p:attrName>
                                        </p:attrNameLst>
                                      </p:cBhvr>
                                      <p:to>
                                        <p:strVal val="visible"/>
                                      </p:to>
                                    </p:set>
                                    <p:anim calcmode="lin" valueType="num">
                                      <p:cBhvr additive="base">
                                        <p:cTn dur="1000"/>
                                        <p:tgtEl>
                                          <p:spTgt spid="63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31"/>
                                        </p:tgtEl>
                                        <p:attrNameLst>
                                          <p:attrName>style.visibility</p:attrName>
                                        </p:attrNameLst>
                                      </p:cBhvr>
                                      <p:to>
                                        <p:strVal val="visible"/>
                                      </p:to>
                                    </p:set>
                                    <p:anim calcmode="lin" valueType="num">
                                      <p:cBhvr additive="base">
                                        <p:cTn dur="1000"/>
                                        <p:tgtEl>
                                          <p:spTgt spid="63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32"/>
                                        </p:tgtEl>
                                        <p:attrNameLst>
                                          <p:attrName>style.visibility</p:attrName>
                                        </p:attrNameLst>
                                      </p:cBhvr>
                                      <p:to>
                                        <p:strVal val="visible"/>
                                      </p:to>
                                    </p:set>
                                    <p:anim calcmode="lin" valueType="num">
                                      <p:cBhvr additive="base">
                                        <p:cTn dur="1000"/>
                                        <p:tgtEl>
                                          <p:spTgt spid="6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BFCA"/>
        </a:solidFill>
      </p:bgPr>
    </p:bg>
    <p:spTree>
      <p:nvGrpSpPr>
        <p:cNvPr id="639" name="Shape 639"/>
        <p:cNvGrpSpPr/>
        <p:nvPr/>
      </p:nvGrpSpPr>
      <p:grpSpPr>
        <a:xfrm>
          <a:off x="0" y="0"/>
          <a:ext cx="0" cy="0"/>
          <a:chOff x="0" y="0"/>
          <a:chExt cx="0" cy="0"/>
        </a:xfrm>
      </p:grpSpPr>
      <p:sp>
        <p:nvSpPr>
          <p:cNvPr id="640" name="Google Shape;640;p10"/>
          <p:cNvSpPr/>
          <p:nvPr/>
        </p:nvSpPr>
        <p:spPr>
          <a:xfrm>
            <a:off x="11353800" y="1955800"/>
            <a:ext cx="11582400" cy="106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800" u="none" cap="none" strike="noStrike">
                <a:solidFill>
                  <a:schemeClr val="dk1"/>
                </a:solidFill>
                <a:latin typeface="Overlock"/>
                <a:ea typeface="Overlock"/>
                <a:cs typeface="Overlock"/>
                <a:sym typeface="Overlock"/>
              </a:rPr>
              <a:t>We work to change the narrative by providing </a:t>
            </a:r>
            <a:r>
              <a:rPr b="1" lang="en-US" sz="3800">
                <a:solidFill>
                  <a:schemeClr val="dk1"/>
                </a:solidFill>
                <a:latin typeface="Overlock"/>
                <a:ea typeface="Overlock"/>
                <a:cs typeface="Overlock"/>
                <a:sym typeface="Overlock"/>
              </a:rPr>
              <a:t>youth</a:t>
            </a:r>
            <a:r>
              <a:rPr b="1" i="0" lang="en-US" sz="3800" u="none" cap="none" strike="noStrike">
                <a:solidFill>
                  <a:schemeClr val="dk1"/>
                </a:solidFill>
                <a:latin typeface="Overlock"/>
                <a:ea typeface="Overlock"/>
                <a:cs typeface="Overlock"/>
                <a:sym typeface="Overlock"/>
              </a:rPr>
              <a:t> with options and experiences that allow them to go on to live improved lives. </a:t>
            </a:r>
            <a:r>
              <a:rPr b="1" lang="en-US" sz="3800">
                <a:solidFill>
                  <a:schemeClr val="dk1"/>
                </a:solidFill>
                <a:latin typeface="Overlock"/>
                <a:ea typeface="Overlock"/>
                <a:cs typeface="Overlock"/>
                <a:sym typeface="Overlock"/>
              </a:rPr>
              <a:t>S</a:t>
            </a:r>
            <a:r>
              <a:rPr b="1" i="0" lang="en-US" sz="3800" u="none" cap="none" strike="noStrike">
                <a:solidFill>
                  <a:schemeClr val="dk1"/>
                </a:solidFill>
                <a:latin typeface="Overlock"/>
                <a:ea typeface="Overlock"/>
                <a:cs typeface="Overlock"/>
                <a:sym typeface="Overlock"/>
              </a:rPr>
              <a:t>kill building and mentoring services support pro-social development and include but are not limited to:</a:t>
            </a:r>
            <a:endParaRPr b="1" i="0" sz="38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t/>
            </a:r>
            <a:endParaRPr b="1" sz="3800">
              <a:solidFill>
                <a:schemeClr val="dk1"/>
              </a:solidFill>
              <a:latin typeface="Overlock"/>
              <a:ea typeface="Overlock"/>
              <a:cs typeface="Overlock"/>
              <a:sym typeface="Overlock"/>
            </a:endParaRPr>
          </a:p>
          <a:p>
            <a:pPr indent="-552450" lvl="0" marL="514350" marR="0" rtl="0" algn="l">
              <a:lnSpc>
                <a:spcPct val="150000"/>
              </a:lnSpc>
              <a:spcBef>
                <a:spcPts val="800"/>
              </a:spcBef>
              <a:spcAft>
                <a:spcPts val="0"/>
              </a:spcAft>
              <a:buClr>
                <a:schemeClr val="dk1"/>
              </a:buClr>
              <a:buSzPts val="3800"/>
              <a:buFont typeface="Overlock"/>
              <a:buAutoNum type="arabicPeriod"/>
            </a:pPr>
            <a:r>
              <a:rPr b="1" i="0" lang="en-US" sz="3800" u="none" cap="none" strike="noStrike">
                <a:solidFill>
                  <a:schemeClr val="dk1"/>
                </a:solidFill>
                <a:latin typeface="Overlock"/>
                <a:ea typeface="Overlock"/>
                <a:cs typeface="Overlock"/>
                <a:sym typeface="Overlock"/>
              </a:rPr>
              <a:t>community based volunteer opportunities</a:t>
            </a:r>
            <a:endParaRPr b="1" sz="2000">
              <a:solidFill>
                <a:schemeClr val="dk1"/>
              </a:solidFill>
              <a:latin typeface="Overlock"/>
              <a:ea typeface="Overlock"/>
              <a:cs typeface="Overlock"/>
              <a:sym typeface="Overlock"/>
            </a:endParaRPr>
          </a:p>
          <a:p>
            <a:pPr indent="-552450" lvl="0" marL="514350" marR="0" rtl="0" algn="l">
              <a:lnSpc>
                <a:spcPct val="150000"/>
              </a:lnSpc>
              <a:spcBef>
                <a:spcPts val="0"/>
              </a:spcBef>
              <a:spcAft>
                <a:spcPts val="0"/>
              </a:spcAft>
              <a:buClr>
                <a:schemeClr val="dk1"/>
              </a:buClr>
              <a:buSzPts val="3800"/>
              <a:buFont typeface="Overlock"/>
              <a:buAutoNum type="arabicPeriod"/>
            </a:pPr>
            <a:r>
              <a:rPr b="1" i="0" lang="en-US" sz="3800" u="none" cap="none" strike="noStrike">
                <a:solidFill>
                  <a:schemeClr val="dk1"/>
                </a:solidFill>
                <a:latin typeface="Overlock"/>
                <a:ea typeface="Overlock"/>
                <a:cs typeface="Overlock"/>
                <a:sym typeface="Overlock"/>
              </a:rPr>
              <a:t>engaging with age-appropriate youth and mentors</a:t>
            </a:r>
            <a:endParaRPr b="1" sz="2000">
              <a:solidFill>
                <a:schemeClr val="dk1"/>
              </a:solidFill>
              <a:latin typeface="Overlock"/>
              <a:ea typeface="Overlock"/>
              <a:cs typeface="Overlock"/>
              <a:sym typeface="Overlock"/>
            </a:endParaRPr>
          </a:p>
          <a:p>
            <a:pPr indent="-552450" lvl="0" marL="514350" marR="0" rtl="0" algn="l">
              <a:lnSpc>
                <a:spcPct val="150000"/>
              </a:lnSpc>
              <a:spcBef>
                <a:spcPts val="0"/>
              </a:spcBef>
              <a:spcAft>
                <a:spcPts val="0"/>
              </a:spcAft>
              <a:buClr>
                <a:schemeClr val="dk1"/>
              </a:buClr>
              <a:buSzPts val="3800"/>
              <a:buFont typeface="Overlock"/>
              <a:buAutoNum type="arabicPeriod"/>
            </a:pPr>
            <a:r>
              <a:rPr b="1" i="0" lang="en-US" sz="3800" u="none" cap="none" strike="noStrike">
                <a:solidFill>
                  <a:schemeClr val="dk1"/>
                </a:solidFill>
                <a:latin typeface="Overlock"/>
                <a:ea typeface="Overlock"/>
                <a:cs typeface="Overlock"/>
                <a:sym typeface="Overlock"/>
              </a:rPr>
              <a:t>involvement when possible with community, school and sports activities</a:t>
            </a:r>
            <a:endParaRPr b="1" sz="2000">
              <a:solidFill>
                <a:schemeClr val="dk1"/>
              </a:solidFill>
              <a:latin typeface="Overlock"/>
              <a:ea typeface="Overlock"/>
              <a:cs typeface="Overlock"/>
              <a:sym typeface="Overlock"/>
            </a:endParaRPr>
          </a:p>
          <a:p>
            <a:pPr indent="-552450" lvl="0" marL="514350" marR="0" rtl="0" algn="l">
              <a:lnSpc>
                <a:spcPct val="150000"/>
              </a:lnSpc>
              <a:spcBef>
                <a:spcPts val="0"/>
              </a:spcBef>
              <a:spcAft>
                <a:spcPts val="0"/>
              </a:spcAft>
              <a:buClr>
                <a:schemeClr val="dk1"/>
              </a:buClr>
              <a:buSzPts val="3800"/>
              <a:buFont typeface="Overlock"/>
              <a:buAutoNum type="arabicPeriod"/>
            </a:pPr>
            <a:r>
              <a:rPr b="1" i="0" lang="en-US" sz="3800" u="none" cap="none" strike="noStrike">
                <a:solidFill>
                  <a:schemeClr val="dk1"/>
                </a:solidFill>
                <a:latin typeface="Overlock"/>
                <a:ea typeface="Overlock"/>
                <a:cs typeface="Overlock"/>
                <a:sym typeface="Overlock"/>
              </a:rPr>
              <a:t>improving the </a:t>
            </a:r>
            <a:r>
              <a:rPr b="1" lang="en-US" sz="3800">
                <a:solidFill>
                  <a:schemeClr val="dk1"/>
                </a:solidFill>
                <a:latin typeface="Overlock"/>
                <a:ea typeface="Overlock"/>
                <a:cs typeface="Overlock"/>
                <a:sym typeface="Overlock"/>
              </a:rPr>
              <a:t>youth</a:t>
            </a:r>
            <a:r>
              <a:rPr b="1" i="0" lang="en-US" sz="3800" u="none" cap="none" strike="noStrike">
                <a:solidFill>
                  <a:schemeClr val="dk1"/>
                </a:solidFill>
                <a:latin typeface="Overlock"/>
                <a:ea typeface="Overlock"/>
                <a:cs typeface="Overlock"/>
                <a:sym typeface="Overlock"/>
              </a:rPr>
              <a:t>’s awareness of their emotional state and regulation skills</a:t>
            </a:r>
            <a:endParaRPr b="1" sz="2000">
              <a:solidFill>
                <a:schemeClr val="dk1"/>
              </a:solidFill>
              <a:latin typeface="Overlock"/>
              <a:ea typeface="Overlock"/>
              <a:cs typeface="Overlock"/>
              <a:sym typeface="Overlock"/>
            </a:endParaRPr>
          </a:p>
          <a:p>
            <a:pPr indent="-552450" lvl="0" marL="514350" marR="0" rtl="0" algn="l">
              <a:lnSpc>
                <a:spcPct val="150000"/>
              </a:lnSpc>
              <a:spcBef>
                <a:spcPts val="0"/>
              </a:spcBef>
              <a:spcAft>
                <a:spcPts val="0"/>
              </a:spcAft>
              <a:buClr>
                <a:schemeClr val="dk1"/>
              </a:buClr>
              <a:buSzPts val="3800"/>
              <a:buFont typeface="Overlock"/>
              <a:buAutoNum type="arabicPeriod"/>
            </a:pPr>
            <a:r>
              <a:rPr b="1" i="0" lang="en-US" sz="3800" u="none" cap="none" strike="noStrike">
                <a:solidFill>
                  <a:schemeClr val="dk1"/>
                </a:solidFill>
                <a:latin typeface="Overlock"/>
                <a:ea typeface="Overlock"/>
                <a:cs typeface="Overlock"/>
                <a:sym typeface="Overlock"/>
              </a:rPr>
              <a:t>improving the </a:t>
            </a:r>
            <a:r>
              <a:rPr b="1" lang="en-US" sz="3800">
                <a:solidFill>
                  <a:schemeClr val="dk1"/>
                </a:solidFill>
                <a:latin typeface="Overlock"/>
                <a:ea typeface="Overlock"/>
                <a:cs typeface="Overlock"/>
                <a:sym typeface="Overlock"/>
              </a:rPr>
              <a:t>youth</a:t>
            </a:r>
            <a:r>
              <a:rPr b="1" i="0" lang="en-US" sz="3800" u="none" cap="none" strike="noStrike">
                <a:solidFill>
                  <a:schemeClr val="dk1"/>
                </a:solidFill>
                <a:latin typeface="Overlock"/>
                <a:ea typeface="Overlock"/>
                <a:cs typeface="Overlock"/>
                <a:sym typeface="Overlock"/>
              </a:rPr>
              <a:t>’s problem solving, relationship building and community skills. </a:t>
            </a:r>
            <a:endParaRPr b="1" sz="2000">
              <a:solidFill>
                <a:schemeClr val="dk1"/>
              </a:solidFill>
              <a:latin typeface="Overlock"/>
              <a:ea typeface="Overlock"/>
              <a:cs typeface="Overlock"/>
              <a:sym typeface="Overlock"/>
            </a:endParaRPr>
          </a:p>
          <a:p>
            <a:pPr indent="0" lvl="0" marL="0" marR="0" rtl="0" algn="l">
              <a:lnSpc>
                <a:spcPct val="100000"/>
              </a:lnSpc>
              <a:spcBef>
                <a:spcPts val="800"/>
              </a:spcBef>
              <a:spcAft>
                <a:spcPts val="0"/>
              </a:spcAft>
              <a:buNone/>
            </a:pPr>
            <a:r>
              <a:t/>
            </a:r>
            <a:endParaRPr b="0" i="0" sz="3300" u="none" cap="none" strike="noStrike">
              <a:solidFill>
                <a:schemeClr val="dk1"/>
              </a:solidFill>
              <a:latin typeface="Nunito"/>
              <a:ea typeface="Nunito"/>
              <a:cs typeface="Nunito"/>
              <a:sym typeface="Nunito"/>
            </a:endParaRPr>
          </a:p>
          <a:p>
            <a:pPr indent="0" lvl="0" marL="0" marR="0" rtl="0" algn="l">
              <a:lnSpc>
                <a:spcPct val="100000"/>
              </a:lnSpc>
              <a:spcBef>
                <a:spcPts val="800"/>
              </a:spcBef>
              <a:spcAft>
                <a:spcPts val="0"/>
              </a:spcAft>
              <a:buNone/>
            </a:pPr>
            <a:br>
              <a:rPr b="0" i="0" lang="en-US" sz="2000" u="none" cap="none" strike="noStrike">
                <a:solidFill>
                  <a:srgbClr val="000000"/>
                </a:solidFill>
                <a:latin typeface="Arial"/>
                <a:ea typeface="Arial"/>
                <a:cs typeface="Arial"/>
                <a:sym typeface="Arial"/>
              </a:rPr>
            </a:br>
            <a:endParaRPr b="0" i="0" sz="1600" u="none" cap="none" strike="noStrike">
              <a:solidFill>
                <a:schemeClr val="dk2"/>
              </a:solidFill>
              <a:latin typeface="Roboto Light"/>
              <a:ea typeface="Roboto Light"/>
              <a:cs typeface="Roboto Light"/>
              <a:sym typeface="Roboto Light"/>
            </a:endParaRPr>
          </a:p>
        </p:txBody>
      </p:sp>
      <p:pic>
        <p:nvPicPr>
          <p:cNvPr id="641" name="Google Shape;641;p10"/>
          <p:cNvPicPr preferRelativeResize="0"/>
          <p:nvPr/>
        </p:nvPicPr>
        <p:blipFill rotWithShape="1">
          <a:blip r:embed="rId3">
            <a:alphaModFix amt="65000"/>
          </a:blip>
          <a:srcRect b="0" l="0" r="0" t="0"/>
          <a:stretch/>
        </p:blipFill>
        <p:spPr>
          <a:xfrm>
            <a:off x="202750" y="8919650"/>
            <a:ext cx="3915576" cy="3915576"/>
          </a:xfrm>
          <a:prstGeom prst="rect">
            <a:avLst/>
          </a:prstGeom>
          <a:noFill/>
          <a:ln>
            <a:noFill/>
          </a:ln>
        </p:spPr>
      </p:pic>
      <p:pic>
        <p:nvPicPr>
          <p:cNvPr id="642" name="Google Shape;642;p10"/>
          <p:cNvPicPr preferRelativeResize="0"/>
          <p:nvPr/>
        </p:nvPicPr>
        <p:blipFill rotWithShape="1">
          <a:blip r:embed="rId4">
            <a:alphaModFix/>
          </a:blip>
          <a:srcRect b="0" l="0" r="0" t="0"/>
          <a:stretch/>
        </p:blipFill>
        <p:spPr>
          <a:xfrm>
            <a:off x="508001" y="2551564"/>
            <a:ext cx="10515600" cy="5119235"/>
          </a:xfrm>
          <a:prstGeom prst="rect">
            <a:avLst/>
          </a:prstGeom>
          <a:noFill/>
          <a:ln>
            <a:noFill/>
          </a:ln>
        </p:spPr>
      </p:pic>
      <p:pic>
        <p:nvPicPr>
          <p:cNvPr id="643" name="Google Shape;643;p10"/>
          <p:cNvPicPr preferRelativeResize="0"/>
          <p:nvPr/>
        </p:nvPicPr>
        <p:blipFill rotWithShape="1">
          <a:blip r:embed="rId5">
            <a:alphaModFix/>
          </a:blip>
          <a:srcRect b="0" l="0" r="0" t="0"/>
          <a:stretch/>
        </p:blipFill>
        <p:spPr>
          <a:xfrm>
            <a:off x="-32035" y="3471682"/>
            <a:ext cx="749873" cy="4578493"/>
          </a:xfrm>
          <a:prstGeom prst="rect">
            <a:avLst/>
          </a:prstGeom>
          <a:noFill/>
          <a:ln>
            <a:noFill/>
          </a:ln>
        </p:spPr>
      </p:pic>
      <p:sp>
        <p:nvSpPr>
          <p:cNvPr id="644" name="Google Shape;644;p10"/>
          <p:cNvSpPr txBox="1"/>
          <p:nvPr/>
        </p:nvSpPr>
        <p:spPr>
          <a:xfrm>
            <a:off x="3799750" y="8507975"/>
            <a:ext cx="7224000" cy="4125000"/>
          </a:xfrm>
          <a:prstGeom prst="rect">
            <a:avLst/>
          </a:prstGeom>
          <a:noFill/>
          <a:ln>
            <a:noFill/>
          </a:ln>
        </p:spPr>
        <p:txBody>
          <a:bodyPr anchorCtr="0" anchor="t" bIns="91425" lIns="91425" spcFirstLastPara="1" rIns="91425" wrap="square" tIns="91425">
            <a:spAutoFit/>
          </a:bodyPr>
          <a:lstStyle/>
          <a:p>
            <a:pPr indent="0" lvl="0" marL="0" rtl="0" algn="ctr">
              <a:spcBef>
                <a:spcPts val="800"/>
              </a:spcBef>
              <a:spcAft>
                <a:spcPts val="0"/>
              </a:spcAft>
              <a:buNone/>
            </a:pPr>
            <a:r>
              <a:rPr b="1" lang="en-US" sz="4300">
                <a:solidFill>
                  <a:srgbClr val="FFE599"/>
                </a:solidFill>
                <a:latin typeface="Overlock"/>
                <a:ea typeface="Overlock"/>
                <a:cs typeface="Overlock"/>
                <a:sym typeface="Overlock"/>
              </a:rPr>
              <a:t>Our services address pro-social support needs, build valuable feelings of connectedness, and improve interpersonal relationships. </a:t>
            </a:r>
            <a:endParaRPr b="1" sz="4300">
              <a:solidFill>
                <a:srgbClr val="FFE599"/>
              </a:solidFill>
              <a:latin typeface="Overlock"/>
              <a:ea typeface="Overlock"/>
              <a:cs typeface="Overlock"/>
              <a:sym typeface="Overlock"/>
            </a:endParaRPr>
          </a:p>
          <a:p>
            <a:pPr indent="0" lvl="0" marL="0" rtl="0" algn="l">
              <a:spcBef>
                <a:spcPts val="0"/>
              </a:spcBef>
              <a:spcAft>
                <a:spcPts val="0"/>
              </a:spcAft>
              <a:buNone/>
            </a:pPr>
            <a:r>
              <a:t/>
            </a:r>
            <a:endParaRPr b="1" sz="4100">
              <a:solidFill>
                <a:srgbClr val="FFD966"/>
              </a:solidFill>
              <a:latin typeface="Overlock"/>
              <a:ea typeface="Overlock"/>
              <a:cs typeface="Overlock"/>
              <a:sym typeface="Overlo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9"/>
          <p:cNvSpPr/>
          <p:nvPr>
            <p:ph idx="2" type="pic"/>
          </p:nvPr>
        </p:nvSpPr>
        <p:spPr>
          <a:xfrm>
            <a:off x="0" y="0"/>
            <a:ext cx="8125200" cy="13716000"/>
          </a:xfrm>
          <a:prstGeom prst="rect">
            <a:avLst/>
          </a:prstGeom>
          <a:solidFill>
            <a:srgbClr val="A7BFCA"/>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b="1" lang="en-US" sz="8800">
                <a:latin typeface="Overlock"/>
                <a:ea typeface="Overlock"/>
                <a:cs typeface="Overlock"/>
                <a:sym typeface="Overlock"/>
              </a:rPr>
              <a:t>Admission</a:t>
            </a:r>
            <a:endParaRPr b="1" sz="8800">
              <a:latin typeface="Overlock"/>
              <a:ea typeface="Overlock"/>
              <a:cs typeface="Overlock"/>
              <a:sym typeface="Overlock"/>
            </a:endParaRPr>
          </a:p>
          <a:p>
            <a:pPr indent="0" lvl="0" marL="0" rtl="0" algn="ctr">
              <a:lnSpc>
                <a:spcPct val="100000"/>
              </a:lnSpc>
              <a:spcBef>
                <a:spcPts val="0"/>
              </a:spcBef>
              <a:spcAft>
                <a:spcPts val="0"/>
              </a:spcAft>
              <a:buNone/>
            </a:pPr>
            <a:r>
              <a:rPr b="1" lang="en-US" sz="8800">
                <a:latin typeface="Overlock"/>
                <a:ea typeface="Overlock"/>
                <a:cs typeface="Overlock"/>
                <a:sym typeface="Overlock"/>
              </a:rPr>
              <a:t>&amp;</a:t>
            </a:r>
            <a:endParaRPr b="1" sz="8800">
              <a:latin typeface="Overlock"/>
              <a:ea typeface="Overlock"/>
              <a:cs typeface="Overlock"/>
              <a:sym typeface="Overlock"/>
            </a:endParaRPr>
          </a:p>
          <a:p>
            <a:pPr indent="0" lvl="0" marL="0" rtl="0" algn="ctr">
              <a:lnSpc>
                <a:spcPct val="100000"/>
              </a:lnSpc>
              <a:spcBef>
                <a:spcPts val="0"/>
              </a:spcBef>
              <a:spcAft>
                <a:spcPts val="0"/>
              </a:spcAft>
              <a:buNone/>
            </a:pPr>
            <a:r>
              <a:rPr b="1" lang="en-US" sz="8800">
                <a:latin typeface="Overlock"/>
                <a:ea typeface="Overlock"/>
                <a:cs typeface="Overlock"/>
                <a:sym typeface="Overlock"/>
              </a:rPr>
              <a:t>Eligibility</a:t>
            </a:r>
            <a:endParaRPr b="0" i="0" sz="4400" u="none" cap="none" strike="noStrike">
              <a:latin typeface="Calibri"/>
              <a:ea typeface="Calibri"/>
              <a:cs typeface="Calibri"/>
              <a:sym typeface="Calibri"/>
            </a:endParaRPr>
          </a:p>
        </p:txBody>
      </p:sp>
      <p:sp>
        <p:nvSpPr>
          <p:cNvPr id="650" name="Google Shape;650;p9"/>
          <p:cNvSpPr txBox="1"/>
          <p:nvPr/>
        </p:nvSpPr>
        <p:spPr>
          <a:xfrm>
            <a:off x="9354225" y="1625525"/>
            <a:ext cx="12784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latin typeface="Overlock"/>
                <a:ea typeface="Overlock"/>
                <a:cs typeface="Overlock"/>
                <a:sym typeface="Overlock"/>
              </a:rPr>
              <a:t>What makes a youth eligible?</a:t>
            </a:r>
            <a:endParaRPr sz="4800">
              <a:latin typeface="Overlock"/>
              <a:ea typeface="Overlock"/>
              <a:cs typeface="Overlock"/>
              <a:sym typeface="Overlock"/>
            </a:endParaRPr>
          </a:p>
        </p:txBody>
      </p:sp>
      <p:sp>
        <p:nvSpPr>
          <p:cNvPr id="651" name="Google Shape;651;p9"/>
          <p:cNvSpPr txBox="1"/>
          <p:nvPr/>
        </p:nvSpPr>
        <p:spPr>
          <a:xfrm>
            <a:off x="9871550" y="3255400"/>
            <a:ext cx="14219700" cy="1176000"/>
          </a:xfrm>
          <a:prstGeom prst="rect">
            <a:avLst/>
          </a:prstGeom>
          <a:noFill/>
          <a:ln>
            <a:noFill/>
          </a:ln>
        </p:spPr>
        <p:txBody>
          <a:bodyPr anchorCtr="0" anchor="t" bIns="91425" lIns="91425" spcFirstLastPara="1" rIns="91425" wrap="square" tIns="91425">
            <a:spAutoFit/>
          </a:bodyPr>
          <a:lstStyle/>
          <a:p>
            <a:pPr indent="-571500" lvl="0" marL="571500" rtl="0" algn="l">
              <a:lnSpc>
                <a:spcPct val="90000"/>
              </a:lnSpc>
              <a:spcBef>
                <a:spcPts val="2000"/>
              </a:spcBef>
              <a:spcAft>
                <a:spcPts val="0"/>
              </a:spcAft>
              <a:buClr>
                <a:schemeClr val="dk1"/>
              </a:buClr>
              <a:buSzPts val="5600"/>
              <a:buFont typeface="Noto Sans Symbols"/>
              <a:buChar char="⮚"/>
            </a:pPr>
            <a:r>
              <a:rPr lang="en-US" sz="4400">
                <a:solidFill>
                  <a:schemeClr val="dk1"/>
                </a:solidFill>
                <a:latin typeface="Calibri"/>
                <a:ea typeface="Calibri"/>
                <a:cs typeface="Calibri"/>
                <a:sym typeface="Calibri"/>
              </a:rPr>
              <a:t>The youth is between the ages of 5 and 20</a:t>
            </a:r>
            <a:endParaRPr sz="5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652" name="Google Shape;652;p9"/>
          <p:cNvSpPr txBox="1"/>
          <p:nvPr/>
        </p:nvSpPr>
        <p:spPr>
          <a:xfrm>
            <a:off x="9871550" y="4761425"/>
            <a:ext cx="12572700" cy="1176000"/>
          </a:xfrm>
          <a:prstGeom prst="rect">
            <a:avLst/>
          </a:prstGeom>
          <a:noFill/>
          <a:ln>
            <a:noFill/>
          </a:ln>
        </p:spPr>
        <p:txBody>
          <a:bodyPr anchorCtr="0" anchor="t" bIns="91425" lIns="91425" spcFirstLastPara="1" rIns="91425" wrap="square" tIns="91425">
            <a:spAutoFit/>
          </a:bodyPr>
          <a:lstStyle/>
          <a:p>
            <a:pPr indent="-571500" lvl="0" marL="571500" rtl="0" algn="l">
              <a:lnSpc>
                <a:spcPct val="90000"/>
              </a:lnSpc>
              <a:spcBef>
                <a:spcPts val="2000"/>
              </a:spcBef>
              <a:spcAft>
                <a:spcPts val="0"/>
              </a:spcAft>
              <a:buClr>
                <a:schemeClr val="dk1"/>
              </a:buClr>
              <a:buSzPts val="5600"/>
              <a:buFont typeface="Noto Sans Symbols"/>
              <a:buChar char="⮚"/>
            </a:pPr>
            <a:r>
              <a:rPr lang="en-US" sz="4400">
                <a:solidFill>
                  <a:schemeClr val="dk1"/>
                </a:solidFill>
                <a:latin typeface="Calibri"/>
                <a:ea typeface="Calibri"/>
                <a:cs typeface="Calibri"/>
                <a:sym typeface="Calibri"/>
              </a:rPr>
              <a:t>The youth’s family resides in the state of Oregon</a:t>
            </a:r>
            <a:endParaRPr sz="5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653" name="Google Shape;653;p9"/>
          <p:cNvSpPr txBox="1"/>
          <p:nvPr/>
        </p:nvSpPr>
        <p:spPr>
          <a:xfrm>
            <a:off x="9871550" y="6461075"/>
            <a:ext cx="13145400" cy="1785600"/>
          </a:xfrm>
          <a:prstGeom prst="rect">
            <a:avLst/>
          </a:prstGeom>
          <a:noFill/>
          <a:ln>
            <a:noFill/>
          </a:ln>
        </p:spPr>
        <p:txBody>
          <a:bodyPr anchorCtr="0" anchor="t" bIns="91425" lIns="91425" spcFirstLastPara="1" rIns="91425" wrap="square" tIns="91425">
            <a:spAutoFit/>
          </a:bodyPr>
          <a:lstStyle/>
          <a:p>
            <a:pPr indent="-571500" lvl="0" marL="571500" rtl="0" algn="l">
              <a:lnSpc>
                <a:spcPct val="90000"/>
              </a:lnSpc>
              <a:spcBef>
                <a:spcPts val="2000"/>
              </a:spcBef>
              <a:spcAft>
                <a:spcPts val="0"/>
              </a:spcAft>
              <a:buClr>
                <a:schemeClr val="dk1"/>
              </a:buClr>
              <a:buSzPts val="5600"/>
              <a:buFont typeface="Noto Sans Symbols"/>
              <a:buChar char="⮚"/>
            </a:pPr>
            <a:r>
              <a:rPr lang="en-US" sz="4400">
                <a:solidFill>
                  <a:schemeClr val="dk1"/>
                </a:solidFill>
                <a:latin typeface="Calibri"/>
                <a:ea typeface="Calibri"/>
                <a:cs typeface="Calibri"/>
                <a:sym typeface="Calibri"/>
              </a:rPr>
              <a:t>The youth is referred by a contracting state or health system agency</a:t>
            </a:r>
            <a:endParaRPr sz="56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pic>
        <p:nvPicPr>
          <p:cNvPr id="654" name="Google Shape;654;p9"/>
          <p:cNvPicPr preferRelativeResize="0"/>
          <p:nvPr/>
        </p:nvPicPr>
        <p:blipFill rotWithShape="1">
          <a:blip r:embed="rId3">
            <a:alphaModFix amt="65000"/>
          </a:blip>
          <a:srcRect b="0" l="0" r="0" t="0"/>
          <a:stretch/>
        </p:blipFill>
        <p:spPr>
          <a:xfrm>
            <a:off x="21517400" y="10878076"/>
            <a:ext cx="2067576" cy="2067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1000"/>
                                        <p:tgtEl>
                                          <p:spTgt spid="6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51"/>
                                        </p:tgtEl>
                                        <p:attrNameLst>
                                          <p:attrName>style.visibility</p:attrName>
                                        </p:attrNameLst>
                                      </p:cBhvr>
                                      <p:to>
                                        <p:strVal val="visible"/>
                                      </p:to>
                                    </p:set>
                                    <p:anim calcmode="lin" valueType="num">
                                      <p:cBhvr additive="base">
                                        <p:cTn dur="1000"/>
                                        <p:tgtEl>
                                          <p:spTgt spid="65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1000"/>
                                        <p:tgtEl>
                                          <p:spTgt spid="65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53"/>
                                        </p:tgtEl>
                                        <p:attrNameLst>
                                          <p:attrName>style.visibility</p:attrName>
                                        </p:attrNameLst>
                                      </p:cBhvr>
                                      <p:to>
                                        <p:strVal val="visible"/>
                                      </p:to>
                                    </p:set>
                                    <p:anim calcmode="lin" valueType="num">
                                      <p:cBhvr additive="base">
                                        <p:cTn dur="1000"/>
                                        <p:tgtEl>
                                          <p:spTgt spid="65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1017f0b9e9d_0_22"/>
          <p:cNvSpPr/>
          <p:nvPr>
            <p:ph idx="2" type="pic"/>
          </p:nvPr>
        </p:nvSpPr>
        <p:spPr>
          <a:xfrm>
            <a:off x="-637950" y="0"/>
            <a:ext cx="8871900" cy="13716000"/>
          </a:xfrm>
          <a:prstGeom prst="rect">
            <a:avLst/>
          </a:prstGeom>
          <a:solidFill>
            <a:srgbClr val="A7BFCA"/>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b="1" lang="en-US" sz="8800">
                <a:latin typeface="Overlock"/>
                <a:ea typeface="Overlock"/>
                <a:cs typeface="Overlock"/>
                <a:sym typeface="Overlock"/>
              </a:rPr>
              <a:t>Admission</a:t>
            </a:r>
            <a:endParaRPr b="1" sz="8800">
              <a:latin typeface="Overlock"/>
              <a:ea typeface="Overlock"/>
              <a:cs typeface="Overlock"/>
              <a:sym typeface="Overlock"/>
            </a:endParaRPr>
          </a:p>
          <a:p>
            <a:pPr indent="0" lvl="0" marL="0" rtl="0" algn="ctr">
              <a:lnSpc>
                <a:spcPct val="100000"/>
              </a:lnSpc>
              <a:spcBef>
                <a:spcPts val="0"/>
              </a:spcBef>
              <a:spcAft>
                <a:spcPts val="0"/>
              </a:spcAft>
              <a:buNone/>
            </a:pPr>
            <a:r>
              <a:rPr b="1" lang="en-US" sz="8800">
                <a:latin typeface="Overlock"/>
                <a:ea typeface="Overlock"/>
                <a:cs typeface="Overlock"/>
                <a:sym typeface="Overlock"/>
              </a:rPr>
              <a:t>&amp;</a:t>
            </a:r>
            <a:endParaRPr b="1" sz="8800">
              <a:latin typeface="Overlock"/>
              <a:ea typeface="Overlock"/>
              <a:cs typeface="Overlock"/>
              <a:sym typeface="Overlock"/>
            </a:endParaRPr>
          </a:p>
          <a:p>
            <a:pPr indent="0" lvl="0" marL="0" rtl="0" algn="ctr">
              <a:lnSpc>
                <a:spcPct val="100000"/>
              </a:lnSpc>
              <a:spcBef>
                <a:spcPts val="0"/>
              </a:spcBef>
              <a:spcAft>
                <a:spcPts val="0"/>
              </a:spcAft>
              <a:buNone/>
            </a:pPr>
            <a:r>
              <a:rPr b="1" lang="en-US" sz="8800">
                <a:latin typeface="Overlock"/>
                <a:ea typeface="Overlock"/>
                <a:cs typeface="Overlock"/>
                <a:sym typeface="Overlock"/>
              </a:rPr>
              <a:t>Eligibility</a:t>
            </a:r>
            <a:endParaRPr b="0" i="0" sz="4400" u="none" cap="none" strike="noStrike">
              <a:latin typeface="Calibri"/>
              <a:ea typeface="Calibri"/>
              <a:cs typeface="Calibri"/>
              <a:sym typeface="Calibri"/>
            </a:endParaRPr>
          </a:p>
        </p:txBody>
      </p:sp>
      <p:sp>
        <p:nvSpPr>
          <p:cNvPr id="660" name="Google Shape;660;g1017f0b9e9d_0_22"/>
          <p:cNvSpPr txBox="1"/>
          <p:nvPr/>
        </p:nvSpPr>
        <p:spPr>
          <a:xfrm>
            <a:off x="9424800" y="2025500"/>
            <a:ext cx="12582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latin typeface="Overlock"/>
                <a:ea typeface="Overlock"/>
                <a:cs typeface="Overlock"/>
                <a:sym typeface="Overlock"/>
              </a:rPr>
              <a:t>What Makes a Youth </a:t>
            </a:r>
            <a:r>
              <a:rPr lang="en-US" sz="4400">
                <a:solidFill>
                  <a:schemeClr val="dk1"/>
                </a:solidFill>
                <a:latin typeface="Calibri"/>
                <a:ea typeface="Calibri"/>
                <a:cs typeface="Calibri"/>
                <a:sym typeface="Calibri"/>
              </a:rPr>
              <a:t>Ineligible? </a:t>
            </a:r>
            <a:endParaRPr sz="5600">
              <a:solidFill>
                <a:schemeClr val="dk1"/>
              </a:solidFill>
              <a:latin typeface="Calibri"/>
              <a:ea typeface="Calibri"/>
              <a:cs typeface="Calibri"/>
              <a:sym typeface="Calibri"/>
            </a:endParaRPr>
          </a:p>
          <a:p>
            <a:pPr indent="0" lvl="0" marL="0" rtl="0" algn="l">
              <a:spcBef>
                <a:spcPts val="0"/>
              </a:spcBef>
              <a:spcAft>
                <a:spcPts val="0"/>
              </a:spcAft>
              <a:buNone/>
            </a:pPr>
            <a:r>
              <a:t/>
            </a:r>
            <a:endParaRPr sz="4800">
              <a:latin typeface="Overlock"/>
              <a:ea typeface="Overlock"/>
              <a:cs typeface="Overlock"/>
              <a:sym typeface="Overlock"/>
            </a:endParaRPr>
          </a:p>
        </p:txBody>
      </p:sp>
      <p:sp>
        <p:nvSpPr>
          <p:cNvPr id="661" name="Google Shape;661;g1017f0b9e9d_0_22"/>
          <p:cNvSpPr txBox="1"/>
          <p:nvPr/>
        </p:nvSpPr>
        <p:spPr>
          <a:xfrm>
            <a:off x="9863400" y="4071475"/>
            <a:ext cx="14286600" cy="960600"/>
          </a:xfrm>
          <a:prstGeom prst="rect">
            <a:avLst/>
          </a:prstGeom>
          <a:noFill/>
          <a:ln>
            <a:noFill/>
          </a:ln>
        </p:spPr>
        <p:txBody>
          <a:bodyPr anchorCtr="0" anchor="t" bIns="91425" lIns="91425" spcFirstLastPara="1" rIns="91425" wrap="square" tIns="91425">
            <a:spAutoFit/>
          </a:bodyPr>
          <a:lstStyle/>
          <a:p>
            <a:pPr indent="-571500" lvl="0" marL="571500" rtl="0" algn="l">
              <a:lnSpc>
                <a:spcPct val="90000"/>
              </a:lnSpc>
              <a:spcBef>
                <a:spcPts val="2000"/>
              </a:spcBef>
              <a:spcAft>
                <a:spcPts val="0"/>
              </a:spcAft>
              <a:buClr>
                <a:schemeClr val="dk1"/>
              </a:buClr>
              <a:buSzPts val="5600"/>
              <a:buFont typeface="Noto Sans Symbols"/>
              <a:buChar char="⮚"/>
            </a:pPr>
            <a:r>
              <a:rPr lang="en-US" sz="4400">
                <a:solidFill>
                  <a:schemeClr val="dk1"/>
                </a:solidFill>
                <a:latin typeface="Calibri"/>
                <a:ea typeface="Calibri"/>
                <a:cs typeface="Calibri"/>
                <a:sym typeface="Calibri"/>
              </a:rPr>
              <a:t>Private families </a:t>
            </a:r>
            <a:endParaRPr b="1" sz="4400">
              <a:solidFill>
                <a:schemeClr val="dk1"/>
              </a:solidFill>
              <a:latin typeface="Calibri"/>
              <a:ea typeface="Calibri"/>
              <a:cs typeface="Calibri"/>
              <a:sym typeface="Calibri"/>
            </a:endParaRPr>
          </a:p>
        </p:txBody>
      </p:sp>
      <p:sp>
        <p:nvSpPr>
          <p:cNvPr id="662" name="Google Shape;662;g1017f0b9e9d_0_22"/>
          <p:cNvSpPr txBox="1"/>
          <p:nvPr/>
        </p:nvSpPr>
        <p:spPr>
          <a:xfrm>
            <a:off x="9863400" y="5690850"/>
            <a:ext cx="14934600" cy="1637700"/>
          </a:xfrm>
          <a:prstGeom prst="rect">
            <a:avLst/>
          </a:prstGeom>
          <a:noFill/>
          <a:ln>
            <a:noFill/>
          </a:ln>
        </p:spPr>
        <p:txBody>
          <a:bodyPr anchorCtr="0" anchor="t" bIns="91425" lIns="91425" spcFirstLastPara="1" rIns="91425" wrap="square" tIns="91425">
            <a:spAutoFit/>
          </a:bodyPr>
          <a:lstStyle/>
          <a:p>
            <a:pPr indent="-571500" lvl="0" marL="571500" rtl="0" algn="l">
              <a:lnSpc>
                <a:spcPct val="90000"/>
              </a:lnSpc>
              <a:spcBef>
                <a:spcPts val="2000"/>
              </a:spcBef>
              <a:spcAft>
                <a:spcPts val="0"/>
              </a:spcAft>
              <a:buClr>
                <a:schemeClr val="dk1"/>
              </a:buClr>
              <a:buSzPts val="5600"/>
              <a:buFont typeface="Noto Sans Symbols"/>
              <a:buChar char="⮚"/>
            </a:pPr>
            <a:r>
              <a:rPr lang="en-US" sz="4400">
                <a:solidFill>
                  <a:schemeClr val="dk1"/>
                </a:solidFill>
                <a:latin typeface="Calibri"/>
                <a:ea typeface="Calibri"/>
                <a:cs typeface="Calibri"/>
                <a:sym typeface="Calibri"/>
              </a:rPr>
              <a:t>Youth</a:t>
            </a:r>
            <a:r>
              <a:rPr lang="en-US" sz="4400">
                <a:solidFill>
                  <a:schemeClr val="dk1"/>
                </a:solidFill>
                <a:latin typeface="Calibri"/>
                <a:ea typeface="Calibri"/>
                <a:cs typeface="Calibri"/>
                <a:sym typeface="Calibri"/>
              </a:rPr>
              <a:t> who are adjudicated as sex offenders or arsonists</a:t>
            </a:r>
            <a:endParaRPr sz="5600">
              <a:solidFill>
                <a:schemeClr val="dk1"/>
              </a:solidFill>
              <a:latin typeface="Calibri"/>
              <a:ea typeface="Calibri"/>
              <a:cs typeface="Calibri"/>
              <a:sym typeface="Calibri"/>
            </a:endParaRPr>
          </a:p>
          <a:p>
            <a:pPr indent="0" lvl="0" marL="0" rtl="0" algn="l">
              <a:spcBef>
                <a:spcPts val="0"/>
              </a:spcBef>
              <a:spcAft>
                <a:spcPts val="0"/>
              </a:spcAft>
              <a:buNone/>
            </a:pPr>
            <a:r>
              <a:t/>
            </a:r>
            <a:endParaRPr sz="4400">
              <a:solidFill>
                <a:schemeClr val="dk1"/>
              </a:solidFill>
              <a:latin typeface="Calibri"/>
              <a:ea typeface="Calibri"/>
              <a:cs typeface="Calibri"/>
              <a:sym typeface="Calibri"/>
            </a:endParaRPr>
          </a:p>
        </p:txBody>
      </p:sp>
      <p:sp>
        <p:nvSpPr>
          <p:cNvPr id="663" name="Google Shape;663;g1017f0b9e9d_0_22"/>
          <p:cNvSpPr txBox="1"/>
          <p:nvPr/>
        </p:nvSpPr>
        <p:spPr>
          <a:xfrm>
            <a:off x="9863400" y="7187375"/>
            <a:ext cx="13145400" cy="960600"/>
          </a:xfrm>
          <a:prstGeom prst="rect">
            <a:avLst/>
          </a:prstGeom>
          <a:noFill/>
          <a:ln>
            <a:noFill/>
          </a:ln>
        </p:spPr>
        <p:txBody>
          <a:bodyPr anchorCtr="0" anchor="t" bIns="91425" lIns="91425" spcFirstLastPara="1" rIns="91425" wrap="square" tIns="91425">
            <a:spAutoFit/>
          </a:bodyPr>
          <a:lstStyle/>
          <a:p>
            <a:pPr indent="-571500" lvl="0" marL="571500" rtl="0" algn="l">
              <a:lnSpc>
                <a:spcPct val="90000"/>
              </a:lnSpc>
              <a:spcBef>
                <a:spcPts val="2000"/>
              </a:spcBef>
              <a:spcAft>
                <a:spcPts val="0"/>
              </a:spcAft>
              <a:buClr>
                <a:schemeClr val="dk1"/>
              </a:buClr>
              <a:buSzPts val="5600"/>
              <a:buFont typeface="Noto Sans Symbols"/>
              <a:buChar char="⮚"/>
            </a:pPr>
            <a:r>
              <a:rPr lang="en-US" sz="4400">
                <a:solidFill>
                  <a:schemeClr val="dk1"/>
                </a:solidFill>
                <a:latin typeface="Calibri"/>
                <a:ea typeface="Calibri"/>
                <a:cs typeface="Calibri"/>
                <a:sym typeface="Calibri"/>
              </a:rPr>
              <a:t>Youth </a:t>
            </a:r>
            <a:r>
              <a:rPr lang="en-US" sz="4400">
                <a:solidFill>
                  <a:schemeClr val="dk1"/>
                </a:solidFill>
                <a:latin typeface="Calibri"/>
                <a:ea typeface="Calibri"/>
                <a:cs typeface="Calibri"/>
                <a:sym typeface="Calibri"/>
              </a:rPr>
              <a:t>who do not meet criteria for contracted services</a:t>
            </a:r>
            <a:endParaRPr sz="4400">
              <a:solidFill>
                <a:schemeClr val="dk1"/>
              </a:solidFill>
              <a:latin typeface="Calibri"/>
              <a:ea typeface="Calibri"/>
              <a:cs typeface="Calibri"/>
              <a:sym typeface="Calibri"/>
            </a:endParaRPr>
          </a:p>
        </p:txBody>
      </p:sp>
      <p:pic>
        <p:nvPicPr>
          <p:cNvPr id="664" name="Google Shape;664;g1017f0b9e9d_0_22"/>
          <p:cNvPicPr preferRelativeResize="0"/>
          <p:nvPr/>
        </p:nvPicPr>
        <p:blipFill rotWithShape="1">
          <a:blip r:embed="rId3">
            <a:alphaModFix amt="65000"/>
          </a:blip>
          <a:srcRect b="0" l="0" r="0" t="0"/>
          <a:stretch/>
        </p:blipFill>
        <p:spPr>
          <a:xfrm>
            <a:off x="21517400" y="10878076"/>
            <a:ext cx="2067576" cy="2067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1000"/>
                                        <p:tgtEl>
                                          <p:spTgt spid="6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1000"/>
                                        <p:tgtEl>
                                          <p:spTgt spid="66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1000"/>
                                        <p:tgtEl>
                                          <p:spTgt spid="66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1000"/>
                                        <p:tgtEl>
                                          <p:spTgt spid="66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1000"/>
                                        <p:tgtEl>
                                          <p:spTgt spid="66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BFCA"/>
        </a:solidFill>
      </p:bgPr>
    </p:bg>
    <p:spTree>
      <p:nvGrpSpPr>
        <p:cNvPr id="486" name="Shape 486"/>
        <p:cNvGrpSpPr/>
        <p:nvPr/>
      </p:nvGrpSpPr>
      <p:grpSpPr>
        <a:xfrm>
          <a:off x="0" y="0"/>
          <a:ext cx="0" cy="0"/>
          <a:chOff x="0" y="0"/>
          <a:chExt cx="0" cy="0"/>
        </a:xfrm>
      </p:grpSpPr>
      <p:sp>
        <p:nvSpPr>
          <p:cNvPr id="487" name="Google Shape;487;p2"/>
          <p:cNvSpPr/>
          <p:nvPr/>
        </p:nvSpPr>
        <p:spPr>
          <a:xfrm>
            <a:off x="4232800" y="2743200"/>
            <a:ext cx="15675600" cy="72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a:p>
            <a:pPr indent="0" lvl="0" marL="0" marR="0" rtl="0" algn="ctr">
              <a:lnSpc>
                <a:spcPct val="100000"/>
              </a:lnSpc>
              <a:spcBef>
                <a:spcPts val="800"/>
              </a:spcBef>
              <a:spcAft>
                <a:spcPts val="0"/>
              </a:spcAft>
              <a:buNone/>
            </a:pPr>
            <a:r>
              <a:rPr b="1" i="0" lang="en-US" sz="2400" u="none" cap="none" strike="noStrike">
                <a:solidFill>
                  <a:srgbClr val="FFFFFF"/>
                </a:solidFill>
                <a:latin typeface="Nunito"/>
                <a:ea typeface="Nunito"/>
                <a:cs typeface="Nunito"/>
                <a:sym typeface="Nunito"/>
              </a:rPr>
              <a:t> </a:t>
            </a:r>
            <a:endParaRPr/>
          </a:p>
          <a:p>
            <a:pPr indent="0" lvl="0" marL="0" marR="0" rtl="0" algn="ctr">
              <a:lnSpc>
                <a:spcPct val="100000"/>
              </a:lnSpc>
              <a:spcBef>
                <a:spcPts val="800"/>
              </a:spcBef>
              <a:spcAft>
                <a:spcPts val="0"/>
              </a:spcAft>
              <a:buNone/>
            </a:pPr>
            <a:r>
              <a:t/>
            </a:r>
            <a:endParaRPr b="1" i="0" sz="2400" u="none" cap="none" strike="noStrike">
              <a:solidFill>
                <a:srgbClr val="FFFFFF"/>
              </a:solidFill>
              <a:latin typeface="Nunito"/>
              <a:ea typeface="Nunito"/>
              <a:cs typeface="Nunito"/>
              <a:sym typeface="Nunito"/>
            </a:endParaRPr>
          </a:p>
          <a:p>
            <a:pPr indent="0" lvl="0" marL="0" rtl="0" algn="ctr">
              <a:spcBef>
                <a:spcPts val="800"/>
              </a:spcBef>
              <a:spcAft>
                <a:spcPts val="0"/>
              </a:spcAft>
              <a:buNone/>
            </a:pPr>
            <a:r>
              <a:rPr b="1" lang="en-US" sz="4900">
                <a:solidFill>
                  <a:schemeClr val="accent5"/>
                </a:solidFill>
                <a:latin typeface="Overlock"/>
                <a:ea typeface="Overlock"/>
                <a:cs typeface="Overlock"/>
                <a:sym typeface="Overlock"/>
              </a:rPr>
              <a:t>Section 1</a:t>
            </a:r>
            <a:endParaRPr sz="4900">
              <a:solidFill>
                <a:schemeClr val="accent5"/>
              </a:solidFill>
              <a:latin typeface="Overlock"/>
              <a:ea typeface="Overlock"/>
              <a:cs typeface="Overlock"/>
              <a:sym typeface="Overlock"/>
            </a:endParaRPr>
          </a:p>
          <a:p>
            <a:pPr indent="0" lvl="0" marL="0" marR="0" rtl="0" algn="ctr">
              <a:lnSpc>
                <a:spcPct val="100000"/>
              </a:lnSpc>
              <a:spcBef>
                <a:spcPts val="800"/>
              </a:spcBef>
              <a:spcAft>
                <a:spcPts val="0"/>
              </a:spcAft>
              <a:buNone/>
            </a:pPr>
            <a:r>
              <a:t/>
            </a:r>
            <a:endParaRPr b="1" sz="6000">
              <a:solidFill>
                <a:schemeClr val="accent5"/>
              </a:solidFill>
              <a:latin typeface="Overlock"/>
              <a:ea typeface="Overlock"/>
              <a:cs typeface="Overlock"/>
              <a:sym typeface="Overlock"/>
            </a:endParaRPr>
          </a:p>
          <a:p>
            <a:pPr indent="0" lvl="0" marL="0" marR="0" rtl="0" algn="ctr">
              <a:lnSpc>
                <a:spcPct val="100000"/>
              </a:lnSpc>
              <a:spcBef>
                <a:spcPts val="800"/>
              </a:spcBef>
              <a:spcAft>
                <a:spcPts val="0"/>
              </a:spcAft>
              <a:buNone/>
            </a:pPr>
            <a:r>
              <a:rPr b="1" i="0" lang="en-US" sz="7000" u="none" cap="none" strike="noStrike">
                <a:solidFill>
                  <a:schemeClr val="accent5"/>
                </a:solidFill>
                <a:latin typeface="Overlock"/>
                <a:ea typeface="Overlock"/>
                <a:cs typeface="Overlock"/>
                <a:sym typeface="Overlock"/>
              </a:rPr>
              <a:t>Program Beliefs, Goals, and Objectives</a:t>
            </a:r>
            <a:endParaRPr sz="2400">
              <a:solidFill>
                <a:schemeClr val="accent5"/>
              </a:solidFill>
            </a:endParaRPr>
          </a:p>
          <a:p>
            <a:pPr indent="0" lvl="0" marL="0" marR="0" rtl="0" algn="l">
              <a:lnSpc>
                <a:spcPct val="100000"/>
              </a:lnSpc>
              <a:spcBef>
                <a:spcPts val="800"/>
              </a:spcBef>
              <a:spcAft>
                <a:spcPts val="0"/>
              </a:spcAft>
              <a:buNone/>
            </a:pPr>
            <a:r>
              <a:t/>
            </a:r>
            <a:endParaRPr b="0" i="0" sz="1600" u="none" cap="none" strike="noStrike">
              <a:latin typeface="Roboto Light"/>
              <a:ea typeface="Roboto Light"/>
              <a:cs typeface="Roboto Light"/>
              <a:sym typeface="Roboto Light"/>
            </a:endParaRPr>
          </a:p>
        </p:txBody>
      </p:sp>
      <p:pic>
        <p:nvPicPr>
          <p:cNvPr id="488" name="Google Shape;488;p2"/>
          <p:cNvPicPr preferRelativeResize="0"/>
          <p:nvPr/>
        </p:nvPicPr>
        <p:blipFill rotWithShape="1">
          <a:blip r:embed="rId3">
            <a:alphaModFix amt="65000"/>
          </a:blip>
          <a:srcRect b="0" l="0" r="0" t="0"/>
          <a:stretch/>
        </p:blipFill>
        <p:spPr>
          <a:xfrm>
            <a:off x="19122057" y="8489763"/>
            <a:ext cx="3876162" cy="4172970"/>
          </a:xfrm>
          <a:prstGeom prst="rect">
            <a:avLst/>
          </a:prstGeom>
          <a:noFill/>
          <a:ln>
            <a:noFill/>
          </a:ln>
        </p:spPr>
      </p:pic>
      <p:sp>
        <p:nvSpPr>
          <p:cNvPr id="489" name="Google Shape;489;p2"/>
          <p:cNvSpPr txBox="1"/>
          <p:nvPr/>
        </p:nvSpPr>
        <p:spPr>
          <a:xfrm>
            <a:off x="4975200" y="1939875"/>
            <a:ext cx="1314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1000"/>
                                        <p:tgtEl>
                                          <p:spTgt spid="487"/>
                                        </p:tgtEl>
                                        <p:attrNameLst>
                                          <p:attrName>ppt_w</p:attrName>
                                        </p:attrNameLst>
                                      </p:cBhvr>
                                      <p:tavLst>
                                        <p:tav fmla="" tm="0">
                                          <p:val>
                                            <p:strVal val="0"/>
                                          </p:val>
                                        </p:tav>
                                        <p:tav fmla="" tm="100000">
                                          <p:val>
                                            <p:strVal val="#ppt_w"/>
                                          </p:val>
                                        </p:tav>
                                      </p:tavLst>
                                    </p:anim>
                                    <p:anim calcmode="lin" valueType="num">
                                      <p:cBhvr additive="base">
                                        <p:cTn dur="1000"/>
                                        <p:tgtEl>
                                          <p:spTgt spid="4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fa7705f121_0_0"/>
          <p:cNvSpPr/>
          <p:nvPr>
            <p:ph idx="2" type="pic"/>
          </p:nvPr>
        </p:nvSpPr>
        <p:spPr>
          <a:xfrm>
            <a:off x="0" y="0"/>
            <a:ext cx="7748100" cy="13716000"/>
          </a:xfrm>
          <a:prstGeom prst="rect">
            <a:avLst/>
          </a:prstGeom>
          <a:solidFill>
            <a:srgbClr val="A7BFCA"/>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b="1" lang="en-US" sz="8800">
                <a:latin typeface="Overlock"/>
                <a:ea typeface="Overlock"/>
                <a:cs typeface="Overlock"/>
                <a:sym typeface="Overlock"/>
              </a:rPr>
              <a:t>Admission</a:t>
            </a:r>
            <a:endParaRPr b="1" sz="8800">
              <a:latin typeface="Overlock"/>
              <a:ea typeface="Overlock"/>
              <a:cs typeface="Overlock"/>
              <a:sym typeface="Overlock"/>
            </a:endParaRPr>
          </a:p>
          <a:p>
            <a:pPr indent="0" lvl="0" marL="0" rtl="0" algn="ctr">
              <a:lnSpc>
                <a:spcPct val="100000"/>
              </a:lnSpc>
              <a:spcBef>
                <a:spcPts val="0"/>
              </a:spcBef>
              <a:spcAft>
                <a:spcPts val="0"/>
              </a:spcAft>
              <a:buNone/>
            </a:pPr>
            <a:r>
              <a:rPr b="1" lang="en-US" sz="8800">
                <a:latin typeface="Overlock"/>
                <a:ea typeface="Overlock"/>
                <a:cs typeface="Overlock"/>
                <a:sym typeface="Overlock"/>
              </a:rPr>
              <a:t>&amp;</a:t>
            </a:r>
            <a:endParaRPr b="1" sz="8800">
              <a:latin typeface="Overlock"/>
              <a:ea typeface="Overlock"/>
              <a:cs typeface="Overlock"/>
              <a:sym typeface="Overlock"/>
            </a:endParaRPr>
          </a:p>
          <a:p>
            <a:pPr indent="0" lvl="0" marL="0" rtl="0" algn="ctr">
              <a:lnSpc>
                <a:spcPct val="100000"/>
              </a:lnSpc>
              <a:spcBef>
                <a:spcPts val="0"/>
              </a:spcBef>
              <a:spcAft>
                <a:spcPts val="0"/>
              </a:spcAft>
              <a:buNone/>
            </a:pPr>
            <a:r>
              <a:rPr b="1" lang="en-US" sz="8800">
                <a:latin typeface="Overlock"/>
                <a:ea typeface="Overlock"/>
                <a:cs typeface="Overlock"/>
                <a:sym typeface="Overlock"/>
              </a:rPr>
              <a:t>Eligibility</a:t>
            </a:r>
            <a:endParaRPr b="0" i="0" sz="4400" u="none" cap="none" strike="noStrike">
              <a:latin typeface="Calibri"/>
              <a:ea typeface="Calibri"/>
              <a:cs typeface="Calibri"/>
              <a:sym typeface="Calibri"/>
            </a:endParaRPr>
          </a:p>
        </p:txBody>
      </p:sp>
      <p:sp>
        <p:nvSpPr>
          <p:cNvPr id="670" name="Google Shape;670;gfa7705f121_0_0"/>
          <p:cNvSpPr txBox="1"/>
          <p:nvPr/>
        </p:nvSpPr>
        <p:spPr>
          <a:xfrm>
            <a:off x="9424800" y="2025500"/>
            <a:ext cx="125820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Clr>
                <a:srgbClr val="000000"/>
              </a:buClr>
              <a:buSzPts val="5600"/>
              <a:buFont typeface="Arial"/>
              <a:buNone/>
            </a:pPr>
            <a:r>
              <a:rPr lang="en-US" sz="4400">
                <a:solidFill>
                  <a:schemeClr val="dk1"/>
                </a:solidFill>
                <a:latin typeface="Calibri"/>
                <a:ea typeface="Calibri"/>
                <a:cs typeface="Calibri"/>
                <a:sym typeface="Calibri"/>
              </a:rPr>
              <a:t>Need Criteria</a:t>
            </a:r>
            <a:endParaRPr sz="4800">
              <a:latin typeface="Overlock"/>
              <a:ea typeface="Overlock"/>
              <a:cs typeface="Overlock"/>
              <a:sym typeface="Overlock"/>
            </a:endParaRPr>
          </a:p>
        </p:txBody>
      </p:sp>
      <p:sp>
        <p:nvSpPr>
          <p:cNvPr id="671" name="Google Shape;671;gfa7705f121_0_0"/>
          <p:cNvSpPr txBox="1"/>
          <p:nvPr/>
        </p:nvSpPr>
        <p:spPr>
          <a:xfrm>
            <a:off x="8572500" y="4158475"/>
            <a:ext cx="14286600" cy="960600"/>
          </a:xfrm>
          <a:prstGeom prst="rect">
            <a:avLst/>
          </a:prstGeom>
          <a:noFill/>
          <a:ln>
            <a:noFill/>
          </a:ln>
        </p:spPr>
        <p:txBody>
          <a:bodyPr anchorCtr="0" anchor="t" bIns="91425" lIns="91425" spcFirstLastPara="1" rIns="91425" wrap="square" tIns="91425">
            <a:spAutoFit/>
          </a:bodyPr>
          <a:lstStyle/>
          <a:p>
            <a:pPr indent="-571500" lvl="0" marL="571500" rtl="0" algn="l">
              <a:lnSpc>
                <a:spcPct val="90000"/>
              </a:lnSpc>
              <a:spcBef>
                <a:spcPts val="2000"/>
              </a:spcBef>
              <a:spcAft>
                <a:spcPts val="0"/>
              </a:spcAft>
              <a:buClr>
                <a:schemeClr val="dk1"/>
              </a:buClr>
              <a:buSzPts val="5600"/>
              <a:buFont typeface="Noto Sans Symbols"/>
              <a:buChar char="⮚"/>
            </a:pPr>
            <a:r>
              <a:rPr lang="en-US" sz="4400">
                <a:solidFill>
                  <a:schemeClr val="dk1"/>
                </a:solidFill>
                <a:latin typeface="Calibri"/>
                <a:ea typeface="Calibri"/>
                <a:cs typeface="Calibri"/>
                <a:sym typeface="Calibri"/>
              </a:rPr>
              <a:t> </a:t>
            </a:r>
            <a:r>
              <a:rPr lang="en-US" sz="4400">
                <a:solidFill>
                  <a:schemeClr val="dk1"/>
                </a:solidFill>
                <a:latin typeface="Calibri"/>
                <a:ea typeface="Calibri"/>
                <a:cs typeface="Calibri"/>
                <a:sym typeface="Calibri"/>
              </a:rPr>
              <a:t>At risk of abuse, neglect, or exploitation.</a:t>
            </a:r>
            <a:endParaRPr sz="4400">
              <a:solidFill>
                <a:schemeClr val="dk1"/>
              </a:solidFill>
              <a:latin typeface="Calibri"/>
              <a:ea typeface="Calibri"/>
              <a:cs typeface="Calibri"/>
              <a:sym typeface="Calibri"/>
            </a:endParaRPr>
          </a:p>
        </p:txBody>
      </p:sp>
      <p:sp>
        <p:nvSpPr>
          <p:cNvPr id="672" name="Google Shape;672;gfa7705f121_0_0"/>
          <p:cNvSpPr txBox="1"/>
          <p:nvPr/>
        </p:nvSpPr>
        <p:spPr>
          <a:xfrm>
            <a:off x="8650375" y="5632850"/>
            <a:ext cx="14934600" cy="2789100"/>
          </a:xfrm>
          <a:prstGeom prst="rect">
            <a:avLst/>
          </a:prstGeom>
          <a:noFill/>
          <a:ln>
            <a:noFill/>
          </a:ln>
        </p:spPr>
        <p:txBody>
          <a:bodyPr anchorCtr="0" anchor="t" bIns="91425" lIns="91425" spcFirstLastPara="1" rIns="91425" wrap="square" tIns="91425">
            <a:spAutoFit/>
          </a:bodyPr>
          <a:lstStyle/>
          <a:p>
            <a:pPr indent="-571500" lvl="0" marL="571500" rtl="0" algn="l">
              <a:lnSpc>
                <a:spcPct val="90000"/>
              </a:lnSpc>
              <a:spcBef>
                <a:spcPts val="2000"/>
              </a:spcBef>
              <a:spcAft>
                <a:spcPts val="0"/>
              </a:spcAft>
              <a:buClr>
                <a:schemeClr val="dk1"/>
              </a:buClr>
              <a:buSzPts val="5600"/>
              <a:buFont typeface="Noto Sans Symbols"/>
              <a:buChar char="⮚"/>
            </a:pPr>
            <a:r>
              <a:rPr lang="en-US" sz="4400">
                <a:solidFill>
                  <a:schemeClr val="dk1"/>
                </a:solidFill>
                <a:latin typeface="Calibri"/>
                <a:ea typeface="Calibri"/>
                <a:cs typeface="Calibri"/>
                <a:sym typeface="Calibri"/>
              </a:rPr>
              <a:t>The youth has a medical or psychiatric special need, including youth with exceptional needs, which cannot be met without provision of services, verified by a legally qualified professional.</a:t>
            </a:r>
            <a:endParaRPr sz="4400">
              <a:solidFill>
                <a:schemeClr val="dk1"/>
              </a:solidFill>
              <a:latin typeface="Calibri"/>
              <a:ea typeface="Calibri"/>
              <a:cs typeface="Calibri"/>
              <a:sym typeface="Calibri"/>
            </a:endParaRPr>
          </a:p>
        </p:txBody>
      </p:sp>
      <p:pic>
        <p:nvPicPr>
          <p:cNvPr id="673" name="Google Shape;673;gfa7705f121_0_0"/>
          <p:cNvPicPr preferRelativeResize="0"/>
          <p:nvPr/>
        </p:nvPicPr>
        <p:blipFill rotWithShape="1">
          <a:blip r:embed="rId3">
            <a:alphaModFix amt="65000"/>
          </a:blip>
          <a:srcRect b="0" l="0" r="0" t="0"/>
          <a:stretch/>
        </p:blipFill>
        <p:spPr>
          <a:xfrm>
            <a:off x="21517400" y="10878076"/>
            <a:ext cx="2067576" cy="2067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9"/>
                                        </p:tgtEl>
                                        <p:attrNameLst>
                                          <p:attrName>style.visibility</p:attrName>
                                        </p:attrNameLst>
                                      </p:cBhvr>
                                      <p:to>
                                        <p:strVal val="visible"/>
                                      </p:to>
                                    </p:set>
                                    <p:anim calcmode="lin" valueType="num">
                                      <p:cBhvr additive="base">
                                        <p:cTn dur="1000"/>
                                        <p:tgtEl>
                                          <p:spTgt spid="6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10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71"/>
                                        </p:tgtEl>
                                        <p:attrNameLst>
                                          <p:attrName>style.visibility</p:attrName>
                                        </p:attrNameLst>
                                      </p:cBhvr>
                                      <p:to>
                                        <p:strVal val="visible"/>
                                      </p:to>
                                    </p:set>
                                    <p:anim calcmode="lin" valueType="num">
                                      <p:cBhvr additive="base">
                                        <p:cTn dur="1000"/>
                                        <p:tgtEl>
                                          <p:spTgt spid="67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72"/>
                                        </p:tgtEl>
                                        <p:attrNameLst>
                                          <p:attrName>style.visibility</p:attrName>
                                        </p:attrNameLst>
                                      </p:cBhvr>
                                      <p:to>
                                        <p:strVal val="visible"/>
                                      </p:to>
                                    </p:set>
                                    <p:anim calcmode="lin" valueType="num">
                                      <p:cBhvr additive="base">
                                        <p:cTn dur="1000"/>
                                        <p:tgtEl>
                                          <p:spTgt spid="67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1"/>
          <p:cNvSpPr/>
          <p:nvPr>
            <p:ph idx="2" type="pic"/>
          </p:nvPr>
        </p:nvSpPr>
        <p:spPr>
          <a:xfrm>
            <a:off x="-50" y="3328825"/>
            <a:ext cx="24387300" cy="10194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4000" u="none" cap="none" strike="noStrike">
              <a:solidFill>
                <a:schemeClr val="accent4"/>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5600"/>
              <a:buFont typeface="Arial"/>
              <a:buNone/>
            </a:pPr>
            <a:r>
              <a:rPr b="0" i="0" lang="en-US" sz="4300" u="none" cap="none" strike="noStrike">
                <a:solidFill>
                  <a:schemeClr val="accent4"/>
                </a:solidFill>
                <a:latin typeface="Calibri"/>
                <a:ea typeface="Calibri"/>
                <a:cs typeface="Calibri"/>
                <a:sym typeface="Calibri"/>
              </a:rPr>
              <a:t>The following information is necessary for placement:</a:t>
            </a:r>
            <a:endParaRPr b="0" i="0" sz="4300" u="none" cap="none" strike="noStrike">
              <a:solidFill>
                <a:schemeClr val="accent4"/>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5600"/>
              <a:buFont typeface="Arial"/>
              <a:buNone/>
            </a:pPr>
            <a:r>
              <a:t/>
            </a:r>
            <a:endParaRPr sz="4300">
              <a:solidFill>
                <a:schemeClr val="accent4"/>
              </a:solidFill>
            </a:endParaRPr>
          </a:p>
          <a:p>
            <a:pPr indent="0" lvl="0" marL="0" marR="0" rtl="0" algn="l">
              <a:lnSpc>
                <a:spcPct val="90000"/>
              </a:lnSpc>
              <a:spcBef>
                <a:spcPts val="2000"/>
              </a:spcBef>
              <a:spcAft>
                <a:spcPts val="0"/>
              </a:spcAft>
              <a:buClr>
                <a:schemeClr val="dk1"/>
              </a:buClr>
              <a:buSzPts val="5600"/>
              <a:buFont typeface="Arial"/>
              <a:buNone/>
            </a:pPr>
            <a:r>
              <a:rPr b="0" i="0" lang="en-US" sz="4300" u="none" cap="none" strike="noStrike">
                <a:solidFill>
                  <a:schemeClr val="accent4"/>
                </a:solidFill>
                <a:latin typeface="Calibri"/>
                <a:ea typeface="Calibri"/>
                <a:cs typeface="Calibri"/>
                <a:sym typeface="Calibri"/>
              </a:rPr>
              <a:t>1. The name and date of birth of the </a:t>
            </a:r>
            <a:r>
              <a:rPr lang="en-US" sz="4300">
                <a:solidFill>
                  <a:schemeClr val="accent4"/>
                </a:solidFill>
              </a:rPr>
              <a:t>youth</a:t>
            </a:r>
            <a:r>
              <a:rPr b="0" i="0" lang="en-US" sz="4300" u="none" cap="none" strike="noStrike">
                <a:solidFill>
                  <a:schemeClr val="accent4"/>
                </a:solidFill>
                <a:latin typeface="Calibri"/>
                <a:ea typeface="Calibri"/>
                <a:cs typeface="Calibri"/>
                <a:sym typeface="Calibri"/>
              </a:rPr>
              <a:t> in care, and the reason for placement.</a:t>
            </a:r>
            <a:endParaRPr sz="5700">
              <a:solidFill>
                <a:schemeClr val="accent4"/>
              </a:solidFill>
            </a:endParaRPr>
          </a:p>
          <a:p>
            <a:pPr indent="0" lvl="0" marL="0" marR="0" rtl="0" algn="l">
              <a:lnSpc>
                <a:spcPct val="90000"/>
              </a:lnSpc>
              <a:spcBef>
                <a:spcPts val="2000"/>
              </a:spcBef>
              <a:spcAft>
                <a:spcPts val="0"/>
              </a:spcAft>
              <a:buClr>
                <a:schemeClr val="dk1"/>
              </a:buClr>
              <a:buSzPts val="5600"/>
              <a:buFont typeface="Arial"/>
              <a:buNone/>
            </a:pPr>
            <a:r>
              <a:rPr b="0" i="0" lang="en-US" sz="4300" u="none" cap="none" strike="noStrike">
                <a:solidFill>
                  <a:schemeClr val="accent4"/>
                </a:solidFill>
                <a:latin typeface="Calibri"/>
                <a:ea typeface="Calibri"/>
                <a:cs typeface="Calibri"/>
                <a:sym typeface="Calibri"/>
              </a:rPr>
              <a:t>2. The name of the assigned worker and a telephone number to contact the foster</a:t>
            </a:r>
            <a:endParaRPr sz="5700">
              <a:solidFill>
                <a:schemeClr val="accent4"/>
              </a:solidFill>
            </a:endParaRPr>
          </a:p>
          <a:p>
            <a:pPr indent="0" lvl="0" marL="0" marR="0" rtl="0" algn="l">
              <a:lnSpc>
                <a:spcPct val="90000"/>
              </a:lnSpc>
              <a:spcBef>
                <a:spcPts val="2000"/>
              </a:spcBef>
              <a:spcAft>
                <a:spcPts val="0"/>
              </a:spcAft>
              <a:buClr>
                <a:schemeClr val="dk1"/>
              </a:buClr>
              <a:buSzPts val="5600"/>
              <a:buFont typeface="Arial"/>
              <a:buNone/>
            </a:pPr>
            <a:r>
              <a:rPr b="0" i="0" lang="en-US" sz="4300" u="none" cap="none" strike="noStrike">
                <a:solidFill>
                  <a:schemeClr val="accent4"/>
                </a:solidFill>
                <a:latin typeface="Calibri"/>
                <a:ea typeface="Calibri"/>
                <a:cs typeface="Calibri"/>
                <a:sym typeface="Calibri"/>
              </a:rPr>
              <a:t>care agency.</a:t>
            </a:r>
            <a:endParaRPr sz="5700">
              <a:solidFill>
                <a:schemeClr val="accent4"/>
              </a:solidFill>
            </a:endParaRPr>
          </a:p>
          <a:p>
            <a:pPr indent="0" lvl="0" marL="0" marR="0" rtl="0" algn="l">
              <a:lnSpc>
                <a:spcPct val="90000"/>
              </a:lnSpc>
              <a:spcBef>
                <a:spcPts val="2000"/>
              </a:spcBef>
              <a:spcAft>
                <a:spcPts val="0"/>
              </a:spcAft>
              <a:buClr>
                <a:schemeClr val="dk1"/>
              </a:buClr>
              <a:buSzPts val="5600"/>
              <a:buFont typeface="Arial"/>
              <a:buNone/>
            </a:pPr>
            <a:r>
              <a:rPr b="0" i="0" lang="en-US" sz="4300" u="none" cap="none" strike="noStrike">
                <a:solidFill>
                  <a:schemeClr val="accent4"/>
                </a:solidFill>
                <a:latin typeface="Calibri"/>
                <a:ea typeface="Calibri"/>
                <a:cs typeface="Calibri"/>
                <a:sym typeface="Calibri"/>
              </a:rPr>
              <a:t>3. Information about the health, behavioral characteristics, and needs of the </a:t>
            </a:r>
            <a:r>
              <a:rPr lang="en-US" sz="4300">
                <a:solidFill>
                  <a:schemeClr val="accent4"/>
                </a:solidFill>
              </a:rPr>
              <a:t>youth</a:t>
            </a:r>
            <a:r>
              <a:rPr b="0" i="0" lang="en-US" sz="4300" u="none" cap="none" strike="noStrike">
                <a:solidFill>
                  <a:schemeClr val="accent4"/>
                </a:solidFill>
                <a:latin typeface="Calibri"/>
                <a:ea typeface="Calibri"/>
                <a:cs typeface="Calibri"/>
                <a:sym typeface="Calibri"/>
              </a:rPr>
              <a:t>.</a:t>
            </a:r>
            <a:endParaRPr sz="5700">
              <a:solidFill>
                <a:schemeClr val="accent4"/>
              </a:solidFill>
            </a:endParaRPr>
          </a:p>
          <a:p>
            <a:pPr indent="0" lvl="0" marL="0" marR="0" rtl="0" algn="l">
              <a:lnSpc>
                <a:spcPct val="90000"/>
              </a:lnSpc>
              <a:spcBef>
                <a:spcPts val="2000"/>
              </a:spcBef>
              <a:spcAft>
                <a:spcPts val="0"/>
              </a:spcAft>
              <a:buClr>
                <a:schemeClr val="dk1"/>
              </a:buClr>
              <a:buSzPts val="5600"/>
              <a:buFont typeface="Arial"/>
              <a:buNone/>
            </a:pPr>
            <a:r>
              <a:rPr b="0" i="0" lang="en-US" sz="4300" u="none" cap="none" strike="noStrike">
                <a:solidFill>
                  <a:schemeClr val="accent4"/>
                </a:solidFill>
                <a:latin typeface="Calibri"/>
                <a:ea typeface="Calibri"/>
                <a:cs typeface="Calibri"/>
                <a:sym typeface="Calibri"/>
              </a:rPr>
              <a:t>4. Authorization and clear written instructions for obtaining medical, dental, and other professional care, and authorization for emergency medical care. </a:t>
            </a:r>
            <a:endParaRPr sz="5700">
              <a:solidFill>
                <a:schemeClr val="accent4"/>
              </a:solidFill>
            </a:endParaRPr>
          </a:p>
          <a:p>
            <a:pPr indent="0" lvl="0" marL="0" marR="0" rtl="0" algn="l">
              <a:lnSpc>
                <a:spcPct val="90000"/>
              </a:lnSpc>
              <a:spcBef>
                <a:spcPts val="2000"/>
              </a:spcBef>
              <a:spcAft>
                <a:spcPts val="0"/>
              </a:spcAft>
              <a:buClr>
                <a:schemeClr val="dk1"/>
              </a:buClr>
              <a:buSzPts val="5600"/>
              <a:buFont typeface="Arial"/>
              <a:buNone/>
            </a:pPr>
            <a:r>
              <a:rPr b="0" i="0" lang="en-US" sz="4300" u="none" cap="none" strike="noStrike">
                <a:solidFill>
                  <a:schemeClr val="accent4"/>
                </a:solidFill>
                <a:latin typeface="Calibri"/>
                <a:ea typeface="Calibri"/>
                <a:cs typeface="Calibri"/>
                <a:sym typeface="Calibri"/>
              </a:rPr>
              <a:t>5. </a:t>
            </a:r>
            <a:r>
              <a:rPr lang="en-US" sz="4300">
                <a:solidFill>
                  <a:schemeClr val="accent4"/>
                </a:solidFill>
              </a:rPr>
              <a:t>Y</a:t>
            </a:r>
            <a:r>
              <a:rPr lang="en-US" sz="4300">
                <a:solidFill>
                  <a:schemeClr val="accent4"/>
                </a:solidFill>
              </a:rPr>
              <a:t>outh</a:t>
            </a:r>
            <a:r>
              <a:rPr b="0" i="0" lang="en-US" sz="4300" u="none" cap="none" strike="noStrike">
                <a:solidFill>
                  <a:schemeClr val="accent4"/>
                </a:solidFill>
                <a:latin typeface="Calibri"/>
                <a:ea typeface="Calibri"/>
                <a:cs typeface="Calibri"/>
                <a:sym typeface="Calibri"/>
              </a:rPr>
              <a:t> must be referred to YUI from a contracting agency.</a:t>
            </a:r>
            <a:endParaRPr sz="5700">
              <a:solidFill>
                <a:schemeClr val="accent4"/>
              </a:solidFill>
            </a:endParaRPr>
          </a:p>
          <a:p>
            <a:pPr indent="0" lvl="0" marL="0" marR="0" rtl="0" algn="l">
              <a:lnSpc>
                <a:spcPct val="90000"/>
              </a:lnSpc>
              <a:spcBef>
                <a:spcPts val="2000"/>
              </a:spcBef>
              <a:spcAft>
                <a:spcPts val="0"/>
              </a:spcAft>
              <a:buClr>
                <a:schemeClr val="dk1"/>
              </a:buClr>
              <a:buSzPts val="5600"/>
              <a:buFont typeface="Arial"/>
              <a:buNone/>
            </a:pPr>
            <a:r>
              <a:t/>
            </a:r>
            <a:endParaRPr b="0" i="0" sz="4300" u="none" cap="none" strike="noStrike">
              <a:solidFill>
                <a:schemeClr val="lt1"/>
              </a:solidFill>
              <a:latin typeface="Calibri"/>
              <a:ea typeface="Calibri"/>
              <a:cs typeface="Calibri"/>
              <a:sym typeface="Calibri"/>
            </a:endParaRPr>
          </a:p>
          <a:p>
            <a:pPr indent="0" lvl="0" marL="0" marR="0" rtl="0" algn="l">
              <a:lnSpc>
                <a:spcPct val="90000"/>
              </a:lnSpc>
              <a:spcBef>
                <a:spcPts val="2000"/>
              </a:spcBef>
              <a:spcAft>
                <a:spcPts val="0"/>
              </a:spcAft>
              <a:buClr>
                <a:schemeClr val="dk1"/>
              </a:buClr>
              <a:buSzPts val="5600"/>
              <a:buFont typeface="Arial"/>
              <a:buNone/>
            </a:pPr>
            <a:r>
              <a:rPr b="0" i="0" lang="en-US" sz="4300" u="none" cap="none" strike="noStrike">
                <a:solidFill>
                  <a:schemeClr val="accent4"/>
                </a:solidFill>
                <a:latin typeface="Calibri"/>
                <a:ea typeface="Calibri"/>
                <a:cs typeface="Calibri"/>
                <a:sym typeface="Calibri"/>
              </a:rPr>
              <a:t>Once licensed capacity is reached, </a:t>
            </a:r>
            <a:r>
              <a:rPr lang="en-US" sz="4300">
                <a:solidFill>
                  <a:schemeClr val="accent4"/>
                </a:solidFill>
              </a:rPr>
              <a:t>youth</a:t>
            </a:r>
            <a:r>
              <a:rPr b="0" i="0" lang="en-US" sz="4300" u="none" cap="none" strike="noStrike">
                <a:solidFill>
                  <a:schemeClr val="accent4"/>
                </a:solidFill>
                <a:latin typeface="Calibri"/>
                <a:ea typeface="Calibri"/>
                <a:cs typeface="Calibri"/>
                <a:sym typeface="Calibri"/>
              </a:rPr>
              <a:t> will be placed on a waiting list in accordance with the above priorities.</a:t>
            </a:r>
            <a:endParaRPr sz="5700"/>
          </a:p>
          <a:p>
            <a:pPr indent="0" lvl="0" marL="0" marR="0" rtl="0" algn="l">
              <a:lnSpc>
                <a:spcPct val="90000"/>
              </a:lnSpc>
              <a:spcBef>
                <a:spcPts val="2000"/>
              </a:spcBef>
              <a:spcAft>
                <a:spcPts val="0"/>
              </a:spcAft>
              <a:buClr>
                <a:schemeClr val="dk1"/>
              </a:buClr>
              <a:buSzPts val="5600"/>
              <a:buFont typeface="Arial"/>
              <a:buNone/>
            </a:pPr>
            <a:r>
              <a:t/>
            </a:r>
            <a:endParaRPr b="0" i="0" sz="4000" u="none" cap="none" strike="noStrike">
              <a:solidFill>
                <a:schemeClr val="dk1"/>
              </a:solidFill>
              <a:latin typeface="Calibri"/>
              <a:ea typeface="Calibri"/>
              <a:cs typeface="Calibri"/>
              <a:sym typeface="Calibri"/>
            </a:endParaRPr>
          </a:p>
        </p:txBody>
      </p:sp>
      <p:pic>
        <p:nvPicPr>
          <p:cNvPr id="679" name="Google Shape;679;p11"/>
          <p:cNvPicPr preferRelativeResize="0"/>
          <p:nvPr/>
        </p:nvPicPr>
        <p:blipFill rotWithShape="1">
          <a:blip r:embed="rId3">
            <a:alphaModFix/>
          </a:blip>
          <a:srcRect b="0" l="0" r="0" t="0"/>
          <a:stretch/>
        </p:blipFill>
        <p:spPr>
          <a:xfrm>
            <a:off x="19550375" y="251750"/>
            <a:ext cx="3519975" cy="3077075"/>
          </a:xfrm>
          <a:prstGeom prst="rect">
            <a:avLst/>
          </a:prstGeom>
          <a:noFill/>
          <a:ln>
            <a:noFill/>
          </a:ln>
        </p:spPr>
      </p:pic>
      <p:sp>
        <p:nvSpPr>
          <p:cNvPr id="680" name="Google Shape;680;p11"/>
          <p:cNvSpPr txBox="1"/>
          <p:nvPr/>
        </p:nvSpPr>
        <p:spPr>
          <a:xfrm>
            <a:off x="6892250" y="1620325"/>
            <a:ext cx="11502300" cy="1708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8500">
                <a:solidFill>
                  <a:schemeClr val="accent4"/>
                </a:solidFill>
                <a:latin typeface="Overlock"/>
                <a:ea typeface="Overlock"/>
                <a:cs typeface="Overlock"/>
                <a:sym typeface="Overlock"/>
              </a:rPr>
              <a:t>Admission Procedures</a:t>
            </a:r>
            <a:endParaRPr b="1">
              <a:solidFill>
                <a:schemeClr val="accent4"/>
              </a:solidFill>
            </a:endParaRPr>
          </a:p>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1000"/>
                                        <p:tgtEl>
                                          <p:spTgt spid="6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1000"/>
                                        <p:tgtEl>
                                          <p:spTgt spid="6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85" name="Shape 685"/>
        <p:cNvGrpSpPr/>
        <p:nvPr/>
      </p:nvGrpSpPr>
      <p:grpSpPr>
        <a:xfrm>
          <a:off x="0" y="0"/>
          <a:ext cx="0" cy="0"/>
          <a:chOff x="0" y="0"/>
          <a:chExt cx="0" cy="0"/>
        </a:xfrm>
      </p:grpSpPr>
      <p:sp>
        <p:nvSpPr>
          <p:cNvPr id="686" name="Google Shape;686;gfa841f2266_0_2"/>
          <p:cNvSpPr/>
          <p:nvPr>
            <p:ph idx="2" type="pic"/>
          </p:nvPr>
        </p:nvSpPr>
        <p:spPr>
          <a:xfrm flipH="1">
            <a:off x="399475" y="815151"/>
            <a:ext cx="6770400" cy="3030600"/>
          </a:xfrm>
          <a:prstGeom prst="rect">
            <a:avLst/>
          </a:prstGeom>
          <a:solidFill>
            <a:srgbClr val="A7BFCA"/>
          </a:solidFill>
        </p:spPr>
        <p:txBody>
          <a:bodyPr anchorCtr="0" anchor="ctr" bIns="45700" lIns="91425" spcFirstLastPara="1" rIns="91425" wrap="square" tIns="45700">
            <a:noAutofit/>
          </a:bodyPr>
          <a:lstStyle/>
          <a:p>
            <a:pPr indent="0" lvl="0" marL="0" rtl="0" algn="ctr">
              <a:spcBef>
                <a:spcPts val="2000"/>
              </a:spcBef>
              <a:spcAft>
                <a:spcPts val="0"/>
              </a:spcAft>
              <a:buNone/>
            </a:pPr>
            <a:r>
              <a:rPr lang="en-US" sz="8100">
                <a:latin typeface="Overlock"/>
                <a:ea typeface="Overlock"/>
                <a:cs typeface="Overlock"/>
                <a:sym typeface="Overlock"/>
              </a:rPr>
              <a:t>Termination Procedure</a:t>
            </a:r>
            <a:endParaRPr sz="8100">
              <a:latin typeface="Overlock"/>
              <a:ea typeface="Overlock"/>
              <a:cs typeface="Overlock"/>
              <a:sym typeface="Overlock"/>
            </a:endParaRPr>
          </a:p>
        </p:txBody>
      </p:sp>
      <p:sp>
        <p:nvSpPr>
          <p:cNvPr id="687" name="Google Shape;687;gfa841f2266_0_2"/>
          <p:cNvSpPr txBox="1"/>
          <p:nvPr/>
        </p:nvSpPr>
        <p:spPr>
          <a:xfrm>
            <a:off x="399475" y="4557900"/>
            <a:ext cx="8294100" cy="9405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US" sz="3600">
                <a:solidFill>
                  <a:schemeClr val="dk1"/>
                </a:solidFill>
                <a:latin typeface="Overlock"/>
                <a:ea typeface="Overlock"/>
                <a:cs typeface="Overlock"/>
                <a:sym typeface="Overlock"/>
              </a:rPr>
              <a:t> </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None/>
            </a:pPr>
            <a:r>
              <a:rPr lang="en-US" sz="4000">
                <a:solidFill>
                  <a:schemeClr val="dk1"/>
                </a:solidFill>
                <a:latin typeface="Overlock"/>
                <a:ea typeface="Overlock"/>
                <a:cs typeface="Overlock"/>
                <a:sym typeface="Overlock"/>
              </a:rPr>
              <a:t>When services are terminated, the Legal Guardians will be notified by telephone, email, in person, and/or by a Notice of Action mailed to the Legal Guardian, stating the reason or reasons for termination of foster care services (a Notice of Action is provided to the Legal Guardian in all instances). </a:t>
            </a:r>
            <a:endParaRPr sz="4000">
              <a:solidFill>
                <a:schemeClr val="dk1"/>
              </a:solidFill>
              <a:latin typeface="Overlock"/>
              <a:ea typeface="Overlock"/>
              <a:cs typeface="Overlock"/>
              <a:sym typeface="Overlock"/>
            </a:endParaRPr>
          </a:p>
          <a:p>
            <a:pPr indent="0" lvl="0" marL="0" rtl="0" algn="l">
              <a:lnSpc>
                <a:spcPct val="90000"/>
              </a:lnSpc>
              <a:spcBef>
                <a:spcPts val="800"/>
              </a:spcBef>
              <a:spcAft>
                <a:spcPts val="0"/>
              </a:spcAft>
              <a:buNone/>
            </a:pPr>
            <a:r>
              <a:t/>
            </a:r>
            <a:endParaRPr sz="4000">
              <a:solidFill>
                <a:schemeClr val="dk1"/>
              </a:solidFill>
              <a:latin typeface="Overlock"/>
              <a:ea typeface="Overlock"/>
              <a:cs typeface="Overlock"/>
              <a:sym typeface="Overlock"/>
            </a:endParaRPr>
          </a:p>
          <a:p>
            <a:pPr indent="0" lvl="0" marL="0" rtl="0" algn="l">
              <a:lnSpc>
                <a:spcPct val="90000"/>
              </a:lnSpc>
              <a:spcBef>
                <a:spcPts val="800"/>
              </a:spcBef>
              <a:spcAft>
                <a:spcPts val="0"/>
              </a:spcAft>
              <a:buNone/>
            </a:pPr>
            <a:r>
              <a:rPr lang="en-US" sz="4000">
                <a:solidFill>
                  <a:schemeClr val="dk1"/>
                </a:solidFill>
                <a:latin typeface="Overlock"/>
                <a:ea typeface="Overlock"/>
                <a:cs typeface="Overlock"/>
                <a:sym typeface="Overlock"/>
              </a:rPr>
              <a:t>Typically, a 30-day notice is the standard; h</a:t>
            </a:r>
            <a:r>
              <a:rPr lang="en-US" sz="4000">
                <a:solidFill>
                  <a:schemeClr val="dk1"/>
                </a:solidFill>
                <a:latin typeface="Overlock"/>
                <a:ea typeface="Overlock"/>
                <a:cs typeface="Overlock"/>
                <a:sym typeface="Overlock"/>
              </a:rPr>
              <a:t>owever, violation of #3 and  #6 are cause for immediate suspension and termination from the program per board or designee direction.</a:t>
            </a:r>
            <a:endParaRPr sz="4000">
              <a:solidFill>
                <a:schemeClr val="dk1"/>
              </a:solidFill>
              <a:latin typeface="Overlock"/>
              <a:ea typeface="Overlock"/>
              <a:cs typeface="Overlock"/>
              <a:sym typeface="Overlock"/>
            </a:endParaRPr>
          </a:p>
          <a:p>
            <a:pPr indent="0" lvl="0" marL="0" rtl="0" algn="l">
              <a:lnSpc>
                <a:spcPct val="90000"/>
              </a:lnSpc>
              <a:spcBef>
                <a:spcPts val="800"/>
              </a:spcBef>
              <a:spcAft>
                <a:spcPts val="0"/>
              </a:spcAft>
              <a:buNone/>
            </a:pPr>
            <a:r>
              <a:t/>
            </a:r>
            <a:endParaRPr sz="4000">
              <a:solidFill>
                <a:schemeClr val="dk1"/>
              </a:solidFill>
              <a:latin typeface="Overlock"/>
              <a:ea typeface="Overlock"/>
              <a:cs typeface="Overlock"/>
              <a:sym typeface="Overlock"/>
            </a:endParaRPr>
          </a:p>
        </p:txBody>
      </p:sp>
      <p:cxnSp>
        <p:nvCxnSpPr>
          <p:cNvPr id="688" name="Google Shape;688;gfa841f2266_0_2"/>
          <p:cNvCxnSpPr/>
          <p:nvPr/>
        </p:nvCxnSpPr>
        <p:spPr>
          <a:xfrm>
            <a:off x="399463" y="417144"/>
            <a:ext cx="6770400" cy="0"/>
          </a:xfrm>
          <a:prstGeom prst="straightConnector1">
            <a:avLst/>
          </a:prstGeom>
          <a:noFill/>
          <a:ln cap="flat" cmpd="sng" w="101600">
            <a:solidFill>
              <a:schemeClr val="accent4"/>
            </a:solidFill>
            <a:prstDash val="solid"/>
            <a:miter lim="800000"/>
            <a:headEnd len="sm" w="sm" type="none"/>
            <a:tailEnd len="sm" w="sm" type="none"/>
          </a:ln>
        </p:spPr>
      </p:cxnSp>
      <p:cxnSp>
        <p:nvCxnSpPr>
          <p:cNvPr id="689" name="Google Shape;689;gfa841f2266_0_2"/>
          <p:cNvCxnSpPr/>
          <p:nvPr/>
        </p:nvCxnSpPr>
        <p:spPr>
          <a:xfrm>
            <a:off x="399463" y="4114669"/>
            <a:ext cx="6770400" cy="0"/>
          </a:xfrm>
          <a:prstGeom prst="straightConnector1">
            <a:avLst/>
          </a:prstGeom>
          <a:noFill/>
          <a:ln cap="flat" cmpd="sng" w="101600">
            <a:solidFill>
              <a:schemeClr val="accent4"/>
            </a:solidFill>
            <a:prstDash val="solid"/>
            <a:miter lim="800000"/>
            <a:headEnd len="sm" w="sm" type="none"/>
            <a:tailEnd len="sm" w="sm" type="none"/>
          </a:ln>
        </p:spPr>
      </p:cxnSp>
      <p:sp>
        <p:nvSpPr>
          <p:cNvPr id="690" name="Google Shape;690;gfa841f2266_0_2"/>
          <p:cNvSpPr txBox="1"/>
          <p:nvPr/>
        </p:nvSpPr>
        <p:spPr>
          <a:xfrm>
            <a:off x="10064025" y="815150"/>
            <a:ext cx="13763700" cy="12587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800"/>
              </a:spcBef>
              <a:spcAft>
                <a:spcPts val="0"/>
              </a:spcAft>
              <a:buClr>
                <a:schemeClr val="dk1"/>
              </a:buClr>
              <a:buSzPts val="5400"/>
              <a:buFont typeface="Arial"/>
              <a:buNone/>
            </a:pPr>
            <a:r>
              <a:t/>
            </a:r>
            <a:endParaRPr sz="3600">
              <a:solidFill>
                <a:schemeClr val="dk1"/>
              </a:solidFill>
              <a:latin typeface="Nunito"/>
              <a:ea typeface="Nunito"/>
              <a:cs typeface="Nunito"/>
              <a:sym typeface="Nunito"/>
            </a:endParaRPr>
          </a:p>
          <a:p>
            <a:pPr indent="0" lvl="0" marL="0" rtl="0" algn="l">
              <a:lnSpc>
                <a:spcPct val="90000"/>
              </a:lnSpc>
              <a:spcBef>
                <a:spcPts val="800"/>
              </a:spcBef>
              <a:spcAft>
                <a:spcPts val="0"/>
              </a:spcAft>
              <a:buClr>
                <a:schemeClr val="dk1"/>
              </a:buClr>
              <a:buSzPts val="5400"/>
              <a:buFont typeface="Arial"/>
              <a:buNone/>
            </a:pPr>
            <a:r>
              <a:rPr lang="en-US" sz="3600">
                <a:solidFill>
                  <a:schemeClr val="dk1"/>
                </a:solidFill>
                <a:latin typeface="Nunito"/>
                <a:ea typeface="Nunito"/>
                <a:cs typeface="Nunito"/>
                <a:sym typeface="Nunito"/>
              </a:rPr>
              <a:t>A youth can be terminated from Youth Unlimited Inc. for one or any combination of the following:</a:t>
            </a:r>
            <a:endParaRPr sz="3600">
              <a:solidFill>
                <a:schemeClr val="dk1"/>
              </a:solidFill>
              <a:latin typeface="Nunito"/>
              <a:ea typeface="Nunito"/>
              <a:cs typeface="Nunito"/>
              <a:sym typeface="Nunito"/>
            </a:endParaRPr>
          </a:p>
          <a:p>
            <a:pPr indent="0" lvl="0" marL="0" rtl="0" algn="l">
              <a:lnSpc>
                <a:spcPct val="90000"/>
              </a:lnSpc>
              <a:spcBef>
                <a:spcPts val="800"/>
              </a:spcBef>
              <a:spcAft>
                <a:spcPts val="0"/>
              </a:spcAft>
              <a:buClr>
                <a:schemeClr val="dk1"/>
              </a:buClr>
              <a:buSzPts val="5400"/>
              <a:buFont typeface="Arial"/>
              <a:buNone/>
            </a:pPr>
            <a:r>
              <a:t/>
            </a:r>
            <a:endParaRPr sz="3600">
              <a:solidFill>
                <a:schemeClr val="dk1"/>
              </a:solidFill>
              <a:latin typeface="Nunito"/>
              <a:ea typeface="Nunito"/>
              <a:cs typeface="Nunito"/>
              <a:sym typeface="Nunito"/>
            </a:endParaRPr>
          </a:p>
          <a:p>
            <a:pPr indent="0" lvl="0" marL="0" rtl="0" algn="l">
              <a:lnSpc>
                <a:spcPct val="90000"/>
              </a:lnSpc>
              <a:spcBef>
                <a:spcPts val="800"/>
              </a:spcBef>
              <a:spcAft>
                <a:spcPts val="0"/>
              </a:spcAft>
              <a:buClr>
                <a:schemeClr val="dk1"/>
              </a:buClr>
              <a:buSzPts val="5400"/>
              <a:buFont typeface="Arial"/>
              <a:buNone/>
            </a:pPr>
            <a:r>
              <a:rPr lang="en-US" sz="3600">
                <a:solidFill>
                  <a:schemeClr val="dk1"/>
                </a:solidFill>
                <a:latin typeface="Overlock"/>
                <a:ea typeface="Overlock"/>
                <a:cs typeface="Overlock"/>
                <a:sym typeface="Overlock"/>
              </a:rPr>
              <a:t>1. Agency failure to meet licensing and certification standards.</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rPr lang="en-US" sz="3600">
                <a:solidFill>
                  <a:schemeClr val="dk1"/>
                </a:solidFill>
                <a:latin typeface="Overlock"/>
                <a:ea typeface="Overlock"/>
                <a:cs typeface="Overlock"/>
                <a:sym typeface="Overlock"/>
              </a:rPr>
              <a:t>2. Physical or sexual abuse of other youth in the home.</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rPr lang="en-US" sz="3600">
                <a:solidFill>
                  <a:schemeClr val="dk1"/>
                </a:solidFill>
                <a:latin typeface="Overlock"/>
                <a:ea typeface="Overlock"/>
                <a:cs typeface="Overlock"/>
                <a:sym typeface="Overlock"/>
              </a:rPr>
              <a:t>3. Injurious actions toward Agency staff, foster parents, or youth.</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rPr lang="en-US" sz="3600">
                <a:solidFill>
                  <a:schemeClr val="dk1"/>
                </a:solidFill>
                <a:latin typeface="Overlock"/>
                <a:ea typeface="Overlock"/>
                <a:cs typeface="Overlock"/>
                <a:sym typeface="Overlock"/>
              </a:rPr>
              <a:t>4. Constant failure to comply with Agency policy about discipline and/or procedures established to correct discipline problems.</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rPr lang="en-US" sz="3600">
                <a:solidFill>
                  <a:schemeClr val="dk1"/>
                </a:solidFill>
                <a:latin typeface="Overlock"/>
                <a:ea typeface="Overlock"/>
                <a:cs typeface="Overlock"/>
                <a:sym typeface="Overlock"/>
              </a:rPr>
              <a:t>5. When the program in its unfettered discretion determines the Agency is unable to meet the need of the youth and/or parent(s).</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rPr lang="en-US" sz="3600">
                <a:solidFill>
                  <a:schemeClr val="dk1"/>
                </a:solidFill>
                <a:latin typeface="Overlock"/>
                <a:ea typeface="Overlock"/>
                <a:cs typeface="Overlock"/>
                <a:sym typeface="Overlock"/>
              </a:rPr>
              <a:t>6. Violations of Oregon law regarding firearms, alcohol, drugs, physical altercations, and destruction of property, etc.</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t/>
            </a:r>
            <a:endParaRPr sz="3600">
              <a:solidFill>
                <a:schemeClr val="dk1"/>
              </a:solidFill>
              <a:latin typeface="Overlock"/>
              <a:ea typeface="Overlock"/>
              <a:cs typeface="Overlock"/>
              <a:sym typeface="Overlock"/>
            </a:endParaRPr>
          </a:p>
          <a:p>
            <a:pPr indent="0" lvl="0" marL="0" rtl="0" algn="l">
              <a:lnSpc>
                <a:spcPct val="90000"/>
              </a:lnSpc>
              <a:spcBef>
                <a:spcPts val="800"/>
              </a:spcBef>
              <a:spcAft>
                <a:spcPts val="0"/>
              </a:spcAft>
              <a:buClr>
                <a:schemeClr val="dk1"/>
              </a:buClr>
              <a:buSzPts val="5400"/>
              <a:buFont typeface="Arial"/>
              <a:buNone/>
            </a:pPr>
            <a:r>
              <a:t/>
            </a:r>
            <a:endParaRPr sz="3900">
              <a:solidFill>
                <a:schemeClr val="dk1"/>
              </a:solidFill>
              <a:latin typeface="Nunito"/>
              <a:ea typeface="Nunito"/>
              <a:cs typeface="Nunito"/>
              <a:sym typeface="Nunito"/>
            </a:endParaRPr>
          </a:p>
          <a:p>
            <a:pPr indent="0" lvl="0" marL="0" rtl="0" algn="l">
              <a:spcBef>
                <a:spcPts val="0"/>
              </a:spcBef>
              <a:spcAft>
                <a:spcPts val="0"/>
              </a:spcAft>
              <a:buNone/>
            </a:pPr>
            <a:r>
              <a:t/>
            </a:r>
            <a:endParaRPr sz="1600"/>
          </a:p>
        </p:txBody>
      </p:sp>
      <p:pic>
        <p:nvPicPr>
          <p:cNvPr id="691" name="Google Shape;691;gfa841f2266_0_2"/>
          <p:cNvPicPr preferRelativeResize="0"/>
          <p:nvPr/>
        </p:nvPicPr>
        <p:blipFill rotWithShape="1">
          <a:blip r:embed="rId3">
            <a:alphaModFix/>
          </a:blip>
          <a:srcRect b="0" l="0" r="0" t="0"/>
          <a:stretch/>
        </p:blipFill>
        <p:spPr>
          <a:xfrm>
            <a:off x="21435875" y="10970549"/>
            <a:ext cx="1912651" cy="2061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10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id="697" name="Google Shape;697;gfa841f2266_0_24"/>
          <p:cNvPicPr preferRelativeResize="0"/>
          <p:nvPr/>
        </p:nvPicPr>
        <p:blipFill rotWithShape="1">
          <a:blip r:embed="rId3">
            <a:alphaModFix/>
          </a:blip>
          <a:srcRect b="0" l="0" r="0" t="0"/>
          <a:stretch/>
        </p:blipFill>
        <p:spPr>
          <a:xfrm>
            <a:off x="21007250" y="953675"/>
            <a:ext cx="1659999" cy="1789525"/>
          </a:xfrm>
          <a:prstGeom prst="rect">
            <a:avLst/>
          </a:prstGeom>
          <a:noFill/>
          <a:ln>
            <a:noFill/>
          </a:ln>
        </p:spPr>
      </p:pic>
      <p:sp>
        <p:nvSpPr>
          <p:cNvPr id="698" name="Google Shape;698;gfa841f2266_0_24"/>
          <p:cNvSpPr txBox="1"/>
          <p:nvPr/>
        </p:nvSpPr>
        <p:spPr>
          <a:xfrm>
            <a:off x="1466050" y="1327200"/>
            <a:ext cx="8110200" cy="14160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Font typeface="Arial"/>
              <a:buNone/>
            </a:pPr>
            <a:r>
              <a:rPr lang="en-US" sz="8000">
                <a:solidFill>
                  <a:srgbClr val="C58B2B"/>
                </a:solidFill>
                <a:latin typeface="Overlock"/>
                <a:ea typeface="Overlock"/>
                <a:cs typeface="Overlock"/>
                <a:sym typeface="Overlock"/>
              </a:rPr>
              <a:t>Appeals Procedure</a:t>
            </a:r>
            <a:endParaRPr>
              <a:solidFill>
                <a:srgbClr val="C58B2B"/>
              </a:solidFill>
            </a:endParaRPr>
          </a:p>
        </p:txBody>
      </p:sp>
      <p:sp>
        <p:nvSpPr>
          <p:cNvPr id="699" name="Google Shape;699;gfa841f2266_0_24"/>
          <p:cNvSpPr txBox="1"/>
          <p:nvPr/>
        </p:nvSpPr>
        <p:spPr>
          <a:xfrm>
            <a:off x="1455100" y="3348600"/>
            <a:ext cx="13167300" cy="1680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lang="en-US" sz="3600">
                <a:solidFill>
                  <a:schemeClr val="dk1"/>
                </a:solidFill>
                <a:latin typeface="Overlock"/>
                <a:ea typeface="Overlock"/>
                <a:cs typeface="Overlock"/>
                <a:sym typeface="Overlock"/>
              </a:rPr>
              <a:t>To appeal an action proposed on the Notice of Action Form, the parent or Legal Guardian must file a written request for a hearing, within fourteen (14) calendar days of receipt of the Notice of Action.</a:t>
            </a:r>
            <a:endParaRPr sz="3600">
              <a:latin typeface="Overlock"/>
              <a:ea typeface="Overlock"/>
              <a:cs typeface="Overlock"/>
              <a:sym typeface="Overlock"/>
            </a:endParaRPr>
          </a:p>
        </p:txBody>
      </p:sp>
      <p:sp>
        <p:nvSpPr>
          <p:cNvPr id="700" name="Google Shape;700;gfa841f2266_0_24"/>
          <p:cNvSpPr txBox="1"/>
          <p:nvPr/>
        </p:nvSpPr>
        <p:spPr>
          <a:xfrm>
            <a:off x="1455100" y="5308700"/>
            <a:ext cx="12964200" cy="1182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lang="en-US" sz="3600">
                <a:solidFill>
                  <a:schemeClr val="dk1"/>
                </a:solidFill>
                <a:latin typeface="Overlock"/>
                <a:ea typeface="Overlock"/>
                <a:cs typeface="Overlock"/>
                <a:sym typeface="Overlock"/>
              </a:rPr>
              <a:t>During the above noted hearing, the youth may speak for her/himself or may be represented by a friend, attorney, or other spokesperson. </a:t>
            </a:r>
            <a:endParaRPr sz="3600">
              <a:latin typeface="Overlock"/>
              <a:ea typeface="Overlock"/>
              <a:cs typeface="Overlock"/>
              <a:sym typeface="Overlock"/>
            </a:endParaRPr>
          </a:p>
        </p:txBody>
      </p:sp>
      <p:sp>
        <p:nvSpPr>
          <p:cNvPr id="701" name="Google Shape;701;gfa841f2266_0_24"/>
          <p:cNvSpPr txBox="1"/>
          <p:nvPr/>
        </p:nvSpPr>
        <p:spPr>
          <a:xfrm>
            <a:off x="1466050" y="6769900"/>
            <a:ext cx="13145400" cy="1680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lang="en-US" sz="3600">
                <a:solidFill>
                  <a:schemeClr val="dk1"/>
                </a:solidFill>
                <a:latin typeface="Overlock"/>
                <a:ea typeface="Overlock"/>
                <a:cs typeface="Overlock"/>
                <a:sym typeface="Overlock"/>
              </a:rPr>
              <a:t>If dissatisfied with the decision reached by the Agency, the youth/legal guardian may then file a written appeal to the State Department of Human Services-Foster Care Licensing Division.</a:t>
            </a:r>
            <a:endParaRPr sz="3600">
              <a:latin typeface="Overlock"/>
              <a:ea typeface="Overlock"/>
              <a:cs typeface="Overlock"/>
              <a:sym typeface="Overlock"/>
            </a:endParaRPr>
          </a:p>
        </p:txBody>
      </p:sp>
      <p:sp>
        <p:nvSpPr>
          <p:cNvPr id="702" name="Google Shape;702;gfa841f2266_0_24"/>
          <p:cNvSpPr txBox="1"/>
          <p:nvPr/>
        </p:nvSpPr>
        <p:spPr>
          <a:xfrm>
            <a:off x="1466050" y="8730000"/>
            <a:ext cx="13145400" cy="2179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lang="en-US" sz="3600">
                <a:solidFill>
                  <a:schemeClr val="dk1"/>
                </a:solidFill>
                <a:latin typeface="Overlock"/>
                <a:ea typeface="Overlock"/>
                <a:cs typeface="Overlock"/>
                <a:sym typeface="Overlock"/>
              </a:rPr>
              <a:t>Upon receipt of the appeal, the DHS will review the information submitted and render a final decision within thirty (30) calendar days. This decision will be mailed directly to the youth/legal guardian and a copy will be sent to the Agency.</a:t>
            </a:r>
            <a:endParaRPr sz="3600">
              <a:latin typeface="Overlock"/>
              <a:ea typeface="Overlock"/>
              <a:cs typeface="Overlock"/>
              <a:sym typeface="Overlock"/>
            </a:endParaRPr>
          </a:p>
        </p:txBody>
      </p:sp>
      <p:sp>
        <p:nvSpPr>
          <p:cNvPr id="703" name="Google Shape;703;gfa841f2266_0_24"/>
          <p:cNvSpPr txBox="1"/>
          <p:nvPr/>
        </p:nvSpPr>
        <p:spPr>
          <a:xfrm>
            <a:off x="16542150" y="4871400"/>
            <a:ext cx="6125100" cy="40719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Clr>
                <a:schemeClr val="dk1"/>
              </a:buClr>
              <a:buSzPts val="5600"/>
              <a:buFont typeface="Arial"/>
              <a:buNone/>
            </a:pPr>
            <a:r>
              <a:rPr b="1" lang="en-US" sz="2800">
                <a:solidFill>
                  <a:schemeClr val="lt1"/>
                </a:solidFill>
                <a:latin typeface="Overlock"/>
                <a:ea typeface="Overlock"/>
                <a:cs typeface="Overlock"/>
                <a:sym typeface="Overlock"/>
              </a:rPr>
              <a:t>Mail this appeal to: </a:t>
            </a:r>
            <a:endParaRPr sz="6000">
              <a:solidFill>
                <a:schemeClr val="lt1"/>
              </a:solidFill>
              <a:latin typeface="Overlock"/>
              <a:ea typeface="Overlock"/>
              <a:cs typeface="Overlock"/>
              <a:sym typeface="Overlock"/>
            </a:endParaRPr>
          </a:p>
          <a:p>
            <a:pPr indent="0" lvl="0" marL="0" rtl="0" algn="l">
              <a:lnSpc>
                <a:spcPct val="90000"/>
              </a:lnSpc>
              <a:spcBef>
                <a:spcPts val="2000"/>
              </a:spcBef>
              <a:spcAft>
                <a:spcPts val="0"/>
              </a:spcAft>
              <a:buClr>
                <a:schemeClr val="dk1"/>
              </a:buClr>
              <a:buSzPts val="5600"/>
              <a:buFont typeface="Arial"/>
              <a:buNone/>
            </a:pPr>
            <a:r>
              <a:rPr b="1" lang="en-US" sz="2800">
                <a:solidFill>
                  <a:schemeClr val="lt1"/>
                </a:solidFill>
                <a:latin typeface="Overlock"/>
                <a:ea typeface="Overlock"/>
                <a:cs typeface="Overlock"/>
                <a:sym typeface="Overlock"/>
              </a:rPr>
              <a:t>Oregon Department of Human Services</a:t>
            </a:r>
            <a:endParaRPr sz="6000">
              <a:solidFill>
                <a:schemeClr val="lt1"/>
              </a:solidFill>
              <a:latin typeface="Overlock"/>
              <a:ea typeface="Overlock"/>
              <a:cs typeface="Overlock"/>
              <a:sym typeface="Overlock"/>
            </a:endParaRPr>
          </a:p>
          <a:p>
            <a:pPr indent="0" lvl="0" marL="0" rtl="0" algn="l">
              <a:lnSpc>
                <a:spcPct val="90000"/>
              </a:lnSpc>
              <a:spcBef>
                <a:spcPts val="2000"/>
              </a:spcBef>
              <a:spcAft>
                <a:spcPts val="0"/>
              </a:spcAft>
              <a:buClr>
                <a:schemeClr val="dk1"/>
              </a:buClr>
              <a:buSzPts val="5600"/>
              <a:buFont typeface="Arial"/>
              <a:buNone/>
            </a:pPr>
            <a:r>
              <a:rPr b="1" lang="en-US" sz="2800">
                <a:solidFill>
                  <a:schemeClr val="lt1"/>
                </a:solidFill>
                <a:latin typeface="Overlock"/>
                <a:ea typeface="Overlock"/>
                <a:cs typeface="Overlock"/>
                <a:sym typeface="Overlock"/>
              </a:rPr>
              <a:t>youth Caring Licensing Division</a:t>
            </a:r>
            <a:endParaRPr sz="6000">
              <a:solidFill>
                <a:schemeClr val="lt1"/>
              </a:solidFill>
              <a:latin typeface="Overlock"/>
              <a:ea typeface="Overlock"/>
              <a:cs typeface="Overlock"/>
              <a:sym typeface="Overlock"/>
            </a:endParaRPr>
          </a:p>
          <a:p>
            <a:pPr indent="0" lvl="0" marL="0" rtl="0" algn="l">
              <a:lnSpc>
                <a:spcPct val="90000"/>
              </a:lnSpc>
              <a:spcBef>
                <a:spcPts val="2000"/>
              </a:spcBef>
              <a:spcAft>
                <a:spcPts val="0"/>
              </a:spcAft>
              <a:buClr>
                <a:schemeClr val="dk1"/>
              </a:buClr>
              <a:buSzPts val="5600"/>
              <a:buFont typeface="Arial"/>
              <a:buNone/>
            </a:pPr>
            <a:r>
              <a:rPr b="1" lang="en-US" sz="2800">
                <a:solidFill>
                  <a:schemeClr val="lt1"/>
                </a:solidFill>
                <a:latin typeface="Overlock"/>
                <a:ea typeface="Overlock"/>
                <a:cs typeface="Overlock"/>
                <a:sym typeface="Overlock"/>
              </a:rPr>
              <a:t>500 Summer Street NE</a:t>
            </a:r>
            <a:endParaRPr sz="6000">
              <a:solidFill>
                <a:schemeClr val="lt1"/>
              </a:solidFill>
              <a:latin typeface="Overlock"/>
              <a:ea typeface="Overlock"/>
              <a:cs typeface="Overlock"/>
              <a:sym typeface="Overlock"/>
            </a:endParaRPr>
          </a:p>
          <a:p>
            <a:pPr indent="0" lvl="0" marL="0" rtl="0" algn="l">
              <a:lnSpc>
                <a:spcPct val="90000"/>
              </a:lnSpc>
              <a:spcBef>
                <a:spcPts val="2000"/>
              </a:spcBef>
              <a:spcAft>
                <a:spcPts val="0"/>
              </a:spcAft>
              <a:buClr>
                <a:schemeClr val="dk1"/>
              </a:buClr>
              <a:buSzPts val="5600"/>
              <a:buFont typeface="Arial"/>
              <a:buNone/>
            </a:pPr>
            <a:r>
              <a:rPr b="1" lang="en-US" sz="2800">
                <a:solidFill>
                  <a:schemeClr val="lt1"/>
                </a:solidFill>
                <a:latin typeface="Overlock"/>
                <a:ea typeface="Overlock"/>
                <a:cs typeface="Overlock"/>
                <a:sym typeface="Overlock"/>
              </a:rPr>
              <a:t>Salem, Oregon 97301</a:t>
            </a:r>
            <a:endParaRPr sz="6000">
              <a:solidFill>
                <a:schemeClr val="lt1"/>
              </a:solidFill>
              <a:latin typeface="Overlock"/>
              <a:ea typeface="Overlock"/>
              <a:cs typeface="Overlock"/>
              <a:sym typeface="Overlock"/>
            </a:endParaRPr>
          </a:p>
          <a:p>
            <a:pPr indent="0" lvl="0" marL="0" rtl="0" algn="l">
              <a:lnSpc>
                <a:spcPct val="90000"/>
              </a:lnSpc>
              <a:spcBef>
                <a:spcPts val="2000"/>
              </a:spcBef>
              <a:spcAft>
                <a:spcPts val="0"/>
              </a:spcAft>
              <a:buClr>
                <a:schemeClr val="dk1"/>
              </a:buClr>
              <a:buSzPts val="5600"/>
              <a:buFont typeface="Arial"/>
              <a:buNone/>
            </a:pPr>
            <a:r>
              <a:rPr b="1" lang="en-US" sz="2800">
                <a:solidFill>
                  <a:schemeClr val="lt1"/>
                </a:solidFill>
                <a:latin typeface="Overlock"/>
                <a:ea typeface="Overlock"/>
                <a:cs typeface="Overlock"/>
                <a:sym typeface="Overlock"/>
              </a:rPr>
              <a:t>Attention: Appeals Coordinator</a:t>
            </a:r>
            <a:endParaRPr sz="6000">
              <a:solidFill>
                <a:schemeClr val="lt1"/>
              </a:solidFill>
              <a:latin typeface="Overlock"/>
              <a:ea typeface="Overlock"/>
              <a:cs typeface="Overlock"/>
              <a:sym typeface="Overlock"/>
            </a:endParaRPr>
          </a:p>
          <a:p>
            <a:pPr indent="0" lvl="0" marL="0" rtl="0" algn="l">
              <a:spcBef>
                <a:spcPts val="0"/>
              </a:spcBef>
              <a:spcAft>
                <a:spcPts val="0"/>
              </a:spcAft>
              <a:buNone/>
            </a:pPr>
            <a:r>
              <a:t/>
            </a:r>
            <a:endParaRPr sz="1800">
              <a:latin typeface="Overlock"/>
              <a:ea typeface="Overlock"/>
              <a:cs typeface="Overlock"/>
              <a:sym typeface="Overlock"/>
            </a:endParaRPr>
          </a:p>
        </p:txBody>
      </p:sp>
      <p:sp>
        <p:nvSpPr>
          <p:cNvPr id="704" name="Google Shape;704;gfa841f2266_0_24"/>
          <p:cNvSpPr txBox="1"/>
          <p:nvPr/>
        </p:nvSpPr>
        <p:spPr>
          <a:xfrm>
            <a:off x="4153600" y="10800900"/>
            <a:ext cx="14514900" cy="4002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00"/>
                                        <p:tgtEl>
                                          <p:spTgt spid="6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1000"/>
                                        <p:tgtEl>
                                          <p:spTgt spid="7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1000"/>
                                        <p:tgtEl>
                                          <p:spTgt spid="7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6"/>
          <p:cNvSpPr/>
          <p:nvPr>
            <p:ph idx="2" type="pic"/>
          </p:nvPr>
        </p:nvSpPr>
        <p:spPr>
          <a:xfrm flipH="1">
            <a:off x="17399675" y="5218275"/>
            <a:ext cx="6850200" cy="8327700"/>
          </a:xfrm>
          <a:prstGeom prst="rect">
            <a:avLst/>
          </a:prstGeom>
          <a:solidFill>
            <a:schemeClr val="accent5"/>
          </a:solidFill>
          <a:ln>
            <a:noFill/>
          </a:ln>
        </p:spPr>
        <p:txBody>
          <a:bodyPr anchorCtr="0" anchor="t" bIns="45700" lIns="91425" spcFirstLastPara="1" rIns="91425" wrap="square" tIns="45700">
            <a:noAutofit/>
          </a:bodyPr>
          <a:lstStyle/>
          <a:p>
            <a:pPr indent="0" lvl="7" marL="0" marR="0" rtl="0" algn="l">
              <a:lnSpc>
                <a:spcPct val="100000"/>
              </a:lnSpc>
              <a:spcBef>
                <a:spcPts val="0"/>
              </a:spcBef>
              <a:spcAft>
                <a:spcPts val="0"/>
              </a:spcAft>
              <a:buClr>
                <a:srgbClr val="000000"/>
              </a:buClr>
              <a:buSzPts val="2400"/>
              <a:buFont typeface="Arial"/>
              <a:buNone/>
            </a:pPr>
            <a:r>
              <a:t/>
            </a:r>
            <a:endParaRPr i="0" sz="24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None/>
            </a:pPr>
            <a:r>
              <a:t/>
            </a:r>
            <a:endParaRPr b="1" sz="3100">
              <a:solidFill>
                <a:schemeClr val="accent3"/>
              </a:solidFill>
              <a:latin typeface="Arial"/>
              <a:ea typeface="Arial"/>
              <a:cs typeface="Arial"/>
              <a:sym typeface="Arial"/>
            </a:endParaRPr>
          </a:p>
          <a:p>
            <a:pPr indent="0" lvl="0" marL="0" marR="0" rtl="0" algn="l">
              <a:lnSpc>
                <a:spcPct val="100000"/>
              </a:lnSpc>
              <a:spcBef>
                <a:spcPts val="0"/>
              </a:spcBef>
              <a:spcAft>
                <a:spcPts val="0"/>
              </a:spcAft>
              <a:buNone/>
            </a:pPr>
            <a:r>
              <a:rPr b="1" i="0" lang="en-US" sz="3100" u="none" cap="none" strike="noStrike">
                <a:solidFill>
                  <a:schemeClr val="accent3"/>
                </a:solidFill>
                <a:latin typeface="Arial"/>
                <a:ea typeface="Arial"/>
                <a:cs typeface="Arial"/>
                <a:sym typeface="Arial"/>
              </a:rPr>
              <a:t>Provide copies of medical reports from a healthcare professional. </a:t>
            </a:r>
            <a:endParaRPr sz="5900">
              <a:latin typeface="Arial"/>
              <a:ea typeface="Arial"/>
              <a:cs typeface="Arial"/>
              <a:sym typeface="Arial"/>
            </a:endParaRPr>
          </a:p>
          <a:p>
            <a:pPr indent="-279400" lvl="7" marL="457200" marR="0" rtl="0" algn="l">
              <a:lnSpc>
                <a:spcPct val="100000"/>
              </a:lnSpc>
              <a:spcBef>
                <a:spcPts val="0"/>
              </a:spcBef>
              <a:spcAft>
                <a:spcPts val="0"/>
              </a:spcAft>
              <a:buClr>
                <a:srgbClr val="000000"/>
              </a:buClr>
              <a:buSzPts val="2800"/>
              <a:buFont typeface="Noto Sans Symbols"/>
              <a:buNone/>
            </a:pPr>
            <a:r>
              <a:t/>
            </a:r>
            <a:endParaRPr b="1" i="0" sz="31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None/>
            </a:pPr>
            <a:r>
              <a:rPr b="1" i="0" lang="en-US" sz="3100" u="none" cap="none" strike="noStrike">
                <a:solidFill>
                  <a:schemeClr val="accent3"/>
                </a:solidFill>
                <a:latin typeface="Arial"/>
                <a:ea typeface="Arial"/>
                <a:cs typeface="Arial"/>
                <a:sym typeface="Arial"/>
              </a:rPr>
              <a:t>Submit a completed application</a:t>
            </a:r>
            <a:endParaRPr sz="5900">
              <a:latin typeface="Arial"/>
              <a:ea typeface="Arial"/>
              <a:cs typeface="Arial"/>
              <a:sym typeface="Arial"/>
            </a:endParaRPr>
          </a:p>
          <a:p>
            <a:pPr indent="-279400" lvl="7" marL="457200" marR="0" rtl="0" algn="l">
              <a:lnSpc>
                <a:spcPct val="100000"/>
              </a:lnSpc>
              <a:spcBef>
                <a:spcPts val="0"/>
              </a:spcBef>
              <a:spcAft>
                <a:spcPts val="0"/>
              </a:spcAft>
              <a:buClr>
                <a:srgbClr val="000000"/>
              </a:buClr>
              <a:buSzPts val="2800"/>
              <a:buFont typeface="Noto Sans Symbols"/>
              <a:buNone/>
            </a:pPr>
            <a:r>
              <a:t/>
            </a:r>
            <a:endParaRPr b="1" i="0" sz="31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None/>
            </a:pPr>
            <a:r>
              <a:rPr b="1" i="0" lang="en-US" sz="3100" u="none" cap="none" strike="noStrike">
                <a:solidFill>
                  <a:schemeClr val="accent3"/>
                </a:solidFill>
                <a:latin typeface="Arial"/>
                <a:ea typeface="Arial"/>
                <a:cs typeface="Arial"/>
                <a:sym typeface="Arial"/>
              </a:rPr>
              <a:t>Pass a criminal background check and abuse records check</a:t>
            </a:r>
            <a:endParaRPr sz="5900">
              <a:latin typeface="Arial"/>
              <a:ea typeface="Arial"/>
              <a:cs typeface="Arial"/>
              <a:sym typeface="Arial"/>
            </a:endParaRPr>
          </a:p>
          <a:p>
            <a:pPr indent="-279400" lvl="7" marL="457200" marR="0" rtl="0" algn="l">
              <a:lnSpc>
                <a:spcPct val="100000"/>
              </a:lnSpc>
              <a:spcBef>
                <a:spcPts val="0"/>
              </a:spcBef>
              <a:spcAft>
                <a:spcPts val="0"/>
              </a:spcAft>
              <a:buClr>
                <a:srgbClr val="000000"/>
              </a:buClr>
              <a:buSzPts val="2800"/>
              <a:buFont typeface="Noto Sans Symbols"/>
              <a:buNone/>
            </a:pPr>
            <a:r>
              <a:t/>
            </a:r>
            <a:endParaRPr b="1" i="0" sz="31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None/>
            </a:pPr>
            <a:r>
              <a:rPr b="1" i="0" lang="en-US" sz="3100" u="none" cap="none" strike="noStrike">
                <a:solidFill>
                  <a:schemeClr val="accent3"/>
                </a:solidFill>
                <a:latin typeface="Arial"/>
                <a:ea typeface="Arial"/>
                <a:cs typeface="Arial"/>
                <a:sym typeface="Arial"/>
              </a:rPr>
              <a:t>Successfully complete 30 hours of prescribed training</a:t>
            </a:r>
            <a:endParaRPr sz="5900">
              <a:latin typeface="Arial"/>
              <a:ea typeface="Arial"/>
              <a:cs typeface="Arial"/>
              <a:sym typeface="Arial"/>
            </a:endParaRPr>
          </a:p>
          <a:p>
            <a:pPr indent="-279400" lvl="7" marL="457200" marR="0" rtl="0" algn="l">
              <a:lnSpc>
                <a:spcPct val="100000"/>
              </a:lnSpc>
              <a:spcBef>
                <a:spcPts val="0"/>
              </a:spcBef>
              <a:spcAft>
                <a:spcPts val="0"/>
              </a:spcAft>
              <a:buClr>
                <a:srgbClr val="000000"/>
              </a:buClr>
              <a:buSzPts val="2800"/>
              <a:buFont typeface="Noto Sans Symbols"/>
              <a:buNone/>
            </a:pPr>
            <a:r>
              <a:t/>
            </a:r>
            <a:endParaRPr b="1" i="0" sz="31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None/>
            </a:pPr>
            <a:r>
              <a:rPr b="1" i="0" lang="en-US" sz="3100" u="none" cap="none" strike="noStrike">
                <a:solidFill>
                  <a:schemeClr val="accent3"/>
                </a:solidFill>
                <a:latin typeface="Arial"/>
                <a:ea typeface="Arial"/>
                <a:cs typeface="Arial"/>
                <a:sym typeface="Arial"/>
              </a:rPr>
              <a:t>Complete a home study by Youth Unlimited Inc.</a:t>
            </a:r>
            <a:endParaRPr sz="5900">
              <a:latin typeface="Arial"/>
              <a:ea typeface="Arial"/>
              <a:cs typeface="Arial"/>
              <a:sym typeface="Arial"/>
            </a:endParaRPr>
          </a:p>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sp>
        <p:nvSpPr>
          <p:cNvPr id="711" name="Google Shape;711;p6"/>
          <p:cNvSpPr/>
          <p:nvPr>
            <p:ph idx="3" type="pic"/>
          </p:nvPr>
        </p:nvSpPr>
        <p:spPr>
          <a:xfrm flipH="1">
            <a:off x="7325" y="15000"/>
            <a:ext cx="4488600" cy="13716000"/>
          </a:xfrm>
          <a:prstGeom prst="rect">
            <a:avLst/>
          </a:prstGeom>
          <a:solidFill>
            <a:schemeClr val="lt2"/>
          </a:solidFill>
          <a:ln>
            <a:noFill/>
          </a:ln>
        </p:spPr>
        <p:txBody>
          <a:bodyPr anchorCtr="0" anchor="t" bIns="0" lIns="0" spcFirstLastPara="1" rIns="91425" wrap="square" tIns="0">
            <a:noAutofit/>
          </a:bodyPr>
          <a:lstStyle/>
          <a:p>
            <a:pPr indent="0" lvl="0" marL="0" marR="0" rtl="0" algn="l">
              <a:lnSpc>
                <a:spcPct val="90000"/>
              </a:lnSpc>
              <a:spcBef>
                <a:spcPts val="2000"/>
              </a:spcBef>
              <a:spcAft>
                <a:spcPts val="0"/>
              </a:spcAft>
              <a:buClr>
                <a:schemeClr val="dk1"/>
              </a:buClr>
              <a:buSzPts val="5600"/>
              <a:buFont typeface="Arial"/>
              <a:buNone/>
            </a:pPr>
            <a:r>
              <a:t/>
            </a:r>
            <a:endParaRPr>
              <a:solidFill>
                <a:srgbClr val="FDAB01"/>
              </a:solidFill>
              <a:latin typeface="Overlock"/>
              <a:ea typeface="Overlock"/>
              <a:cs typeface="Overlock"/>
              <a:sym typeface="Overlock"/>
            </a:endParaRPr>
          </a:p>
          <a:p>
            <a:pPr indent="0" lvl="0" marL="0" marR="0" rtl="0" algn="ctr">
              <a:lnSpc>
                <a:spcPct val="90000"/>
              </a:lnSpc>
              <a:spcBef>
                <a:spcPts val="2000"/>
              </a:spcBef>
              <a:spcAft>
                <a:spcPts val="0"/>
              </a:spcAft>
              <a:buClr>
                <a:schemeClr val="dk1"/>
              </a:buClr>
              <a:buSzPts val="5600"/>
              <a:buFont typeface="Arial"/>
              <a:buNone/>
            </a:pPr>
            <a:r>
              <a:rPr b="1" i="0" lang="en-US" sz="5300" u="none" cap="none" strike="noStrike">
                <a:solidFill>
                  <a:schemeClr val="accent2"/>
                </a:solidFill>
                <a:latin typeface="Overlock"/>
                <a:ea typeface="Overlock"/>
                <a:cs typeface="Overlock"/>
                <a:sym typeface="Overlock"/>
              </a:rPr>
              <a:t>Becoming </a:t>
            </a:r>
            <a:endParaRPr b="1" i="0" sz="5300" u="none" cap="none" strike="noStrike">
              <a:solidFill>
                <a:schemeClr val="accent2"/>
              </a:solidFill>
              <a:latin typeface="Overlock"/>
              <a:ea typeface="Overlock"/>
              <a:cs typeface="Overlock"/>
              <a:sym typeface="Overlock"/>
            </a:endParaRPr>
          </a:p>
          <a:p>
            <a:pPr indent="0" lvl="0" marL="0" marR="0" rtl="0" algn="ctr">
              <a:lnSpc>
                <a:spcPct val="90000"/>
              </a:lnSpc>
              <a:spcBef>
                <a:spcPts val="2000"/>
              </a:spcBef>
              <a:spcAft>
                <a:spcPts val="0"/>
              </a:spcAft>
              <a:buClr>
                <a:schemeClr val="dk1"/>
              </a:buClr>
              <a:buSzPts val="5600"/>
              <a:buFont typeface="Arial"/>
              <a:buNone/>
            </a:pPr>
            <a:r>
              <a:rPr b="1" i="0" lang="en-US" sz="5300" u="none" cap="none" strike="noStrike">
                <a:solidFill>
                  <a:schemeClr val="accent2"/>
                </a:solidFill>
                <a:latin typeface="Overlock"/>
                <a:ea typeface="Overlock"/>
                <a:cs typeface="Overlock"/>
                <a:sym typeface="Overlock"/>
              </a:rPr>
              <a:t>a </a:t>
            </a:r>
            <a:endParaRPr b="1" i="0" sz="5300" u="none" cap="none" strike="noStrike">
              <a:solidFill>
                <a:schemeClr val="accent2"/>
              </a:solidFill>
              <a:latin typeface="Overlock"/>
              <a:ea typeface="Overlock"/>
              <a:cs typeface="Overlock"/>
              <a:sym typeface="Overlock"/>
            </a:endParaRPr>
          </a:p>
          <a:p>
            <a:pPr indent="0" lvl="0" marL="0" marR="0" rtl="0" algn="ctr">
              <a:lnSpc>
                <a:spcPct val="90000"/>
              </a:lnSpc>
              <a:spcBef>
                <a:spcPts val="2000"/>
              </a:spcBef>
              <a:spcAft>
                <a:spcPts val="0"/>
              </a:spcAft>
              <a:buClr>
                <a:schemeClr val="dk1"/>
              </a:buClr>
              <a:buSzPts val="5600"/>
              <a:buFont typeface="Arial"/>
              <a:buNone/>
            </a:pPr>
            <a:r>
              <a:rPr b="1" i="0" lang="en-US" sz="5300" u="none" cap="none" strike="noStrike">
                <a:solidFill>
                  <a:schemeClr val="accent2"/>
                </a:solidFill>
                <a:latin typeface="Overlock"/>
                <a:ea typeface="Overlock"/>
                <a:cs typeface="Overlock"/>
                <a:sym typeface="Overlock"/>
              </a:rPr>
              <a:t>Foster Parent</a:t>
            </a:r>
            <a:endParaRPr b="1" i="0" sz="5300" u="none" cap="none" strike="noStrike">
              <a:solidFill>
                <a:schemeClr val="accent2"/>
              </a:solidFill>
              <a:latin typeface="Overlock"/>
              <a:ea typeface="Overlock"/>
              <a:cs typeface="Overlock"/>
              <a:sym typeface="Overlock"/>
            </a:endParaRPr>
          </a:p>
        </p:txBody>
      </p:sp>
      <p:sp>
        <p:nvSpPr>
          <p:cNvPr id="712" name="Google Shape;712;p6"/>
          <p:cNvSpPr txBox="1"/>
          <p:nvPr/>
        </p:nvSpPr>
        <p:spPr>
          <a:xfrm>
            <a:off x="4774168" y="938485"/>
            <a:ext cx="12625500" cy="1296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00"/>
                </a:solidFill>
                <a:latin typeface="Arial"/>
                <a:ea typeface="Arial"/>
                <a:cs typeface="Arial"/>
                <a:sym typeface="Arial"/>
              </a:rPr>
              <a:t>To become a foster parent with Youth Unlimited Inc., a person must:</a:t>
            </a:r>
            <a:endParaRPr sz="1600"/>
          </a:p>
          <a:p>
            <a:pPr indent="0" lvl="0" marL="0" marR="0" rtl="0" algn="l">
              <a:lnSpc>
                <a:spcPct val="100000"/>
              </a:lnSpc>
              <a:spcBef>
                <a:spcPts val="0"/>
              </a:spcBef>
              <a:spcAft>
                <a:spcPts val="0"/>
              </a:spcAft>
              <a:buNone/>
            </a:pPr>
            <a:r>
              <a:t/>
            </a:r>
            <a:endParaRPr b="0" i="0" sz="30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Arial"/>
                <a:ea typeface="Arial"/>
                <a:cs typeface="Arial"/>
                <a:sym typeface="Arial"/>
              </a:rPr>
              <a:t>Be at least 21 years of age. </a:t>
            </a:r>
            <a:endParaRPr sz="1600"/>
          </a:p>
          <a:p>
            <a:pPr indent="-279400" lvl="0" marL="457200" marR="0" rtl="0" algn="l">
              <a:lnSpc>
                <a:spcPct val="100000"/>
              </a:lnSpc>
              <a:spcBef>
                <a:spcPts val="0"/>
              </a:spcBef>
              <a:spcAft>
                <a:spcPts val="0"/>
              </a:spcAft>
              <a:buClr>
                <a:srgbClr val="000000"/>
              </a:buClr>
              <a:buSzPts val="2800"/>
              <a:buFont typeface="Arial"/>
              <a:buNone/>
            </a:pPr>
            <a:r>
              <a:t/>
            </a:r>
            <a:endParaRPr b="0" i="0" sz="30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Arial"/>
                <a:ea typeface="Arial"/>
                <a:cs typeface="Arial"/>
                <a:sym typeface="Arial"/>
              </a:rPr>
              <a:t>Possess the ability to exercise sound judgment and demonstrate responsible, stable, emotionally mature behavior. </a:t>
            </a:r>
            <a:endParaRPr sz="1600"/>
          </a:p>
          <a:p>
            <a:pPr indent="-279400" lvl="0" marL="457200" marR="0" rtl="0" algn="l">
              <a:lnSpc>
                <a:spcPct val="100000"/>
              </a:lnSpc>
              <a:spcBef>
                <a:spcPts val="0"/>
              </a:spcBef>
              <a:spcAft>
                <a:spcPts val="0"/>
              </a:spcAft>
              <a:buClr>
                <a:srgbClr val="000000"/>
              </a:buClr>
              <a:buSzPts val="2800"/>
              <a:buFont typeface="Arial"/>
              <a:buNone/>
            </a:pPr>
            <a:r>
              <a:t/>
            </a:r>
            <a:endParaRPr b="0" i="0" sz="30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Arial"/>
                <a:ea typeface="Arial"/>
                <a:cs typeface="Arial"/>
                <a:sym typeface="Arial"/>
              </a:rPr>
              <a:t>Possess the ability to manage the applicant's home and personal life. </a:t>
            </a:r>
            <a:endParaRPr sz="1600"/>
          </a:p>
          <a:p>
            <a:pPr indent="-279400" lvl="0" marL="457200" marR="0" rtl="0" algn="l">
              <a:lnSpc>
                <a:spcPct val="100000"/>
              </a:lnSpc>
              <a:spcBef>
                <a:spcPts val="0"/>
              </a:spcBef>
              <a:spcAft>
                <a:spcPts val="0"/>
              </a:spcAft>
              <a:buClr>
                <a:srgbClr val="000000"/>
              </a:buClr>
              <a:buSzPts val="2800"/>
              <a:buFont typeface="Arial"/>
              <a:buNone/>
            </a:pPr>
            <a:r>
              <a:t/>
            </a:r>
            <a:endParaRPr b="0" i="0" sz="30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Arial"/>
                <a:ea typeface="Arial"/>
                <a:cs typeface="Arial"/>
                <a:sym typeface="Arial"/>
              </a:rPr>
              <a:t>Possess the ability to apply the reasonable and prudent parent standard when determining whether to allow a </a:t>
            </a:r>
            <a:r>
              <a:rPr lang="en-US" sz="3000"/>
              <a:t>youth</a:t>
            </a:r>
            <a:r>
              <a:rPr b="0" i="0" lang="en-US" sz="3000" u="none" cap="none" strike="noStrike">
                <a:solidFill>
                  <a:srgbClr val="000000"/>
                </a:solidFill>
                <a:latin typeface="Arial"/>
                <a:ea typeface="Arial"/>
                <a:cs typeface="Arial"/>
                <a:sym typeface="Arial"/>
              </a:rPr>
              <a:t> or young adult in substitute care to participate in extracurricular, enrichment, cultural, and social activities. </a:t>
            </a:r>
            <a:endParaRPr sz="1600"/>
          </a:p>
          <a:p>
            <a:pPr indent="-279400" lvl="0" marL="457200" marR="0" rtl="0" algn="l">
              <a:lnSpc>
                <a:spcPct val="100000"/>
              </a:lnSpc>
              <a:spcBef>
                <a:spcPts val="0"/>
              </a:spcBef>
              <a:spcAft>
                <a:spcPts val="0"/>
              </a:spcAft>
              <a:buClr>
                <a:srgbClr val="000000"/>
              </a:buClr>
              <a:buSzPts val="2800"/>
              <a:buFont typeface="Arial"/>
              <a:buNone/>
            </a:pPr>
            <a:r>
              <a:t/>
            </a:r>
            <a:endParaRPr b="0" i="0" sz="30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Arial"/>
                <a:ea typeface="Arial"/>
                <a:cs typeface="Arial"/>
                <a:sym typeface="Arial"/>
              </a:rPr>
              <a:t>Maintain conditions in the home that provide safety and well-being for </a:t>
            </a:r>
            <a:r>
              <a:rPr lang="en-US" sz="3000"/>
              <a:t>youth</a:t>
            </a:r>
            <a:r>
              <a:rPr b="0" i="0" lang="en-US" sz="3000" u="none" cap="none" strike="noStrike">
                <a:solidFill>
                  <a:srgbClr val="000000"/>
                </a:solidFill>
                <a:latin typeface="Arial"/>
                <a:ea typeface="Arial"/>
                <a:cs typeface="Arial"/>
                <a:sym typeface="Arial"/>
              </a:rPr>
              <a:t>. </a:t>
            </a:r>
            <a:endParaRPr sz="1600"/>
          </a:p>
          <a:p>
            <a:pPr indent="-279400" lvl="0" marL="457200" marR="0" rtl="0" algn="l">
              <a:lnSpc>
                <a:spcPct val="100000"/>
              </a:lnSpc>
              <a:spcBef>
                <a:spcPts val="0"/>
              </a:spcBef>
              <a:spcAft>
                <a:spcPts val="0"/>
              </a:spcAft>
              <a:buClr>
                <a:srgbClr val="000000"/>
              </a:buClr>
              <a:buSzPts val="2800"/>
              <a:buFont typeface="Arial"/>
              <a:buNone/>
            </a:pPr>
            <a:r>
              <a:t/>
            </a:r>
            <a:endParaRPr b="0" i="0" sz="30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Arial"/>
                <a:ea typeface="Arial"/>
                <a:cs typeface="Arial"/>
                <a:sym typeface="Arial"/>
              </a:rPr>
              <a:t>Have supportive relationships with adults and </a:t>
            </a:r>
            <a:r>
              <a:rPr lang="en-US" sz="3000"/>
              <a:t>youth</a:t>
            </a:r>
            <a:r>
              <a:rPr b="0" i="0" lang="en-US" sz="3000" u="none" cap="none" strike="noStrike">
                <a:solidFill>
                  <a:srgbClr val="000000"/>
                </a:solidFill>
                <a:latin typeface="Arial"/>
                <a:ea typeface="Arial"/>
                <a:cs typeface="Arial"/>
                <a:sym typeface="Arial"/>
              </a:rPr>
              <a:t> living in the household and with others in the community. </a:t>
            </a:r>
            <a:endParaRPr sz="1600"/>
          </a:p>
          <a:p>
            <a:pPr indent="-279400" lvl="0" marL="457200" marR="0" rtl="0" algn="l">
              <a:lnSpc>
                <a:spcPct val="100000"/>
              </a:lnSpc>
              <a:spcBef>
                <a:spcPts val="0"/>
              </a:spcBef>
              <a:spcAft>
                <a:spcPts val="0"/>
              </a:spcAft>
              <a:buClr>
                <a:srgbClr val="000000"/>
              </a:buClr>
              <a:buSzPts val="2800"/>
              <a:buFont typeface="Arial"/>
              <a:buNone/>
            </a:pPr>
            <a:r>
              <a:t/>
            </a:r>
            <a:endParaRPr b="0" i="0" sz="30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Arial"/>
                <a:ea typeface="Arial"/>
                <a:cs typeface="Arial"/>
                <a:sym typeface="Arial"/>
              </a:rPr>
              <a:t>Have a lifestyle and personal habits free of criminal activity and abuse or misuse of alcohol or other drugs. </a:t>
            </a:r>
            <a:endParaRPr sz="1600"/>
          </a:p>
          <a:p>
            <a:pPr indent="-279400" lvl="0" marL="457200" marR="0" rtl="0" algn="l">
              <a:lnSpc>
                <a:spcPct val="100000"/>
              </a:lnSpc>
              <a:spcBef>
                <a:spcPts val="0"/>
              </a:spcBef>
              <a:spcAft>
                <a:spcPts val="0"/>
              </a:spcAft>
              <a:buClr>
                <a:srgbClr val="000000"/>
              </a:buClr>
              <a:buSzPts val="2800"/>
              <a:buFont typeface="Arial"/>
              <a:buNone/>
            </a:pPr>
            <a:r>
              <a:t/>
            </a:r>
            <a:endParaRPr b="0" i="0" sz="30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Arial"/>
                <a:ea typeface="Arial"/>
                <a:cs typeface="Arial"/>
                <a:sym typeface="Arial"/>
              </a:rPr>
              <a:t>Have the physical and mental capacity to care for a </a:t>
            </a:r>
            <a:r>
              <a:rPr lang="en-US" sz="3000"/>
              <a:t>youth</a:t>
            </a:r>
            <a:r>
              <a:rPr b="0" i="0" lang="en-US" sz="3000" u="none" cap="none" strike="noStrike">
                <a:solidFill>
                  <a:srgbClr val="000000"/>
                </a:solidFill>
                <a:latin typeface="Arial"/>
                <a:ea typeface="Arial"/>
                <a:cs typeface="Arial"/>
                <a:sym typeface="Arial"/>
              </a:rPr>
              <a:t> or young adult. </a:t>
            </a:r>
            <a:endParaRPr sz="1600"/>
          </a:p>
          <a:p>
            <a:pPr indent="-279400" lvl="0" marL="457200" marR="0" rtl="0" algn="l">
              <a:lnSpc>
                <a:spcPct val="100000"/>
              </a:lnSpc>
              <a:spcBef>
                <a:spcPts val="0"/>
              </a:spcBef>
              <a:spcAft>
                <a:spcPts val="0"/>
              </a:spcAft>
              <a:buClr>
                <a:srgbClr val="000000"/>
              </a:buClr>
              <a:buSzPts val="2800"/>
              <a:buFont typeface="Arial"/>
              <a:buNone/>
            </a:pPr>
            <a:r>
              <a:t/>
            </a:r>
            <a:endParaRPr b="0" i="0" sz="30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Arial"/>
                <a:ea typeface="Arial"/>
                <a:cs typeface="Arial"/>
                <a:sym typeface="Arial"/>
              </a:rPr>
              <a:t>Youth Unlimited Inc. or DHS may, by request, require an applicant to:</a:t>
            </a:r>
            <a:endParaRPr sz="1600"/>
          </a:p>
          <a:p>
            <a:pPr indent="-304800" lvl="0" marL="457200" marR="0" rtl="0" algn="l">
              <a:lnSpc>
                <a:spcPct val="100000"/>
              </a:lnSpc>
              <a:spcBef>
                <a:spcPts val="0"/>
              </a:spcBef>
              <a:spcAft>
                <a:spcPts val="0"/>
              </a:spcAft>
              <a:buClr>
                <a:srgbClr val="000000"/>
              </a:buClr>
              <a:buSzPts val="2400"/>
              <a:buFont typeface="Arial"/>
              <a:buNone/>
            </a:pPr>
            <a:r>
              <a:t/>
            </a:r>
            <a:endParaRPr b="0" i="0" sz="2600" u="none" cap="none" strike="noStrike">
              <a:solidFill>
                <a:srgbClr val="000000"/>
              </a:solidFill>
              <a:latin typeface="Arial"/>
              <a:ea typeface="Arial"/>
              <a:cs typeface="Arial"/>
              <a:sym typeface="Arial"/>
            </a:endParaRPr>
          </a:p>
        </p:txBody>
      </p:sp>
      <p:pic>
        <p:nvPicPr>
          <p:cNvPr id="713" name="Google Shape;713;p6"/>
          <p:cNvPicPr preferRelativeResize="0"/>
          <p:nvPr/>
        </p:nvPicPr>
        <p:blipFill rotWithShape="1">
          <a:blip r:embed="rId3">
            <a:alphaModFix/>
          </a:blip>
          <a:srcRect b="0" l="0" r="0" t="0"/>
          <a:stretch/>
        </p:blipFill>
        <p:spPr>
          <a:xfrm>
            <a:off x="19658575" y="577850"/>
            <a:ext cx="3911299" cy="35912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7"/>
          <p:cNvSpPr/>
          <p:nvPr>
            <p:ph idx="2" type="pic"/>
          </p:nvPr>
        </p:nvSpPr>
        <p:spPr>
          <a:xfrm>
            <a:off x="12193588" y="465212"/>
            <a:ext cx="10706100" cy="127857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400"/>
              <a:buFont typeface="Arial"/>
              <a:buNone/>
            </a:pPr>
            <a:r>
              <a:t/>
            </a:r>
            <a:endParaRPr sz="3800">
              <a:solidFill>
                <a:schemeClr val="accent3"/>
              </a:solidFill>
            </a:endParaRPr>
          </a:p>
          <a:p>
            <a:pPr indent="0" lvl="0" marL="0" marR="0" rtl="0" algn="ctr">
              <a:lnSpc>
                <a:spcPct val="90000"/>
              </a:lnSpc>
              <a:spcBef>
                <a:spcPts val="2000"/>
              </a:spcBef>
              <a:spcAft>
                <a:spcPts val="0"/>
              </a:spcAft>
              <a:buClr>
                <a:schemeClr val="dk1"/>
              </a:buClr>
              <a:buSzPts val="5400"/>
              <a:buFont typeface="Arial"/>
              <a:buNone/>
            </a:pPr>
            <a:r>
              <a:rPr b="0" i="0" lang="en-US" sz="3800" u="none" cap="none" strike="noStrike">
                <a:solidFill>
                  <a:schemeClr val="accent3"/>
                </a:solidFill>
                <a:latin typeface="Calibri"/>
                <a:ea typeface="Calibri"/>
                <a:cs typeface="Calibri"/>
                <a:sym typeface="Calibri"/>
              </a:rPr>
              <a:t>Response Time for CPS Assessments in Oregon</a:t>
            </a:r>
            <a:endParaRPr sz="5600">
              <a:solidFill>
                <a:schemeClr val="accent3"/>
              </a:solidFill>
            </a:endParaRPr>
          </a:p>
          <a:p>
            <a:pPr indent="0" lvl="0" marL="0" marR="0" rtl="0" algn="ctr">
              <a:lnSpc>
                <a:spcPct val="90000"/>
              </a:lnSpc>
              <a:spcBef>
                <a:spcPts val="2000"/>
              </a:spcBef>
              <a:spcAft>
                <a:spcPts val="0"/>
              </a:spcAft>
              <a:buClr>
                <a:schemeClr val="dk1"/>
              </a:buClr>
              <a:buSzPts val="5400"/>
              <a:buFont typeface="Arial"/>
              <a:buNone/>
            </a:pPr>
            <a:r>
              <a:rPr b="0" i="0" lang="en-US" sz="3800" u="none" cap="none" strike="noStrike">
                <a:solidFill>
                  <a:schemeClr val="accent3"/>
                </a:solidFill>
                <a:latin typeface="Calibri"/>
                <a:ea typeface="Calibri"/>
                <a:cs typeface="Calibri"/>
                <a:sym typeface="Calibri"/>
              </a:rPr>
              <a:t>(2019 </a:t>
            </a:r>
            <a:r>
              <a:rPr lang="en-US" sz="3800">
                <a:solidFill>
                  <a:schemeClr val="accent3"/>
                </a:solidFill>
              </a:rPr>
              <a:t>Child</a:t>
            </a:r>
            <a:r>
              <a:rPr b="0" i="0" lang="en-US" sz="3800" u="none" cap="none" strike="noStrike">
                <a:solidFill>
                  <a:schemeClr val="accent3"/>
                </a:solidFill>
                <a:latin typeface="Calibri"/>
                <a:ea typeface="Calibri"/>
                <a:cs typeface="Calibri"/>
                <a:sym typeface="Calibri"/>
              </a:rPr>
              <a:t> Welfare Data Book)</a:t>
            </a:r>
            <a:endParaRPr sz="3800">
              <a:solidFill>
                <a:schemeClr val="accent3"/>
              </a:solidFill>
            </a:endParaRPr>
          </a:p>
          <a:p>
            <a:pPr indent="0" lvl="0" marL="0" marR="0" rtl="0" algn="ctr">
              <a:lnSpc>
                <a:spcPct val="90000"/>
              </a:lnSpc>
              <a:spcBef>
                <a:spcPts val="2000"/>
              </a:spcBef>
              <a:spcAft>
                <a:spcPts val="0"/>
              </a:spcAft>
              <a:buClr>
                <a:schemeClr val="dk1"/>
              </a:buClr>
              <a:buSzPts val="5400"/>
              <a:buFont typeface="Arial"/>
              <a:buNone/>
            </a:pPr>
            <a:r>
              <a:rPr b="0" i="0" lang="en-US" sz="3800" u="none" cap="none" strike="noStrike">
                <a:solidFill>
                  <a:schemeClr val="accent3"/>
                </a:solidFill>
                <a:latin typeface="Calibri"/>
                <a:ea typeface="Calibri"/>
                <a:cs typeface="Calibri"/>
                <a:sym typeface="Calibri"/>
              </a:rPr>
              <a:t>The response time for a CPS worker to make contact is determined by the information collected from the reporter, a review of </a:t>
            </a:r>
            <a:r>
              <a:rPr lang="en-US" sz="3800">
                <a:solidFill>
                  <a:schemeClr val="accent3"/>
                </a:solidFill>
              </a:rPr>
              <a:t>youth’s</a:t>
            </a:r>
            <a:r>
              <a:rPr b="0" i="0" lang="en-US" sz="3800" u="none" cap="none" strike="noStrike">
                <a:solidFill>
                  <a:schemeClr val="accent3"/>
                </a:solidFill>
                <a:latin typeface="Calibri"/>
                <a:ea typeface="Calibri"/>
                <a:cs typeface="Calibri"/>
                <a:sym typeface="Calibri"/>
              </a:rPr>
              <a:t> welfare history and information gathered from relevant search engines. Prior to April 8, 2019, there were two types of response times; within 24 hours and within 5 days.</a:t>
            </a:r>
            <a:endParaRPr b="0" i="0" sz="3800" u="none" cap="none" strike="noStrike">
              <a:solidFill>
                <a:schemeClr val="accent3"/>
              </a:solidFill>
              <a:latin typeface="Calibri"/>
              <a:ea typeface="Calibri"/>
              <a:cs typeface="Calibri"/>
              <a:sym typeface="Calibri"/>
            </a:endParaRPr>
          </a:p>
          <a:p>
            <a:pPr indent="0" lvl="0" marL="0" marR="0" rtl="0" algn="ctr">
              <a:lnSpc>
                <a:spcPct val="90000"/>
              </a:lnSpc>
              <a:spcBef>
                <a:spcPts val="2000"/>
              </a:spcBef>
              <a:spcAft>
                <a:spcPts val="0"/>
              </a:spcAft>
              <a:buClr>
                <a:schemeClr val="dk1"/>
              </a:buClr>
              <a:buSzPts val="5400"/>
              <a:buFont typeface="Arial"/>
              <a:buNone/>
            </a:pPr>
            <a:r>
              <a:t/>
            </a:r>
            <a:endParaRPr sz="3800">
              <a:solidFill>
                <a:schemeClr val="accent3"/>
              </a:solidFill>
            </a:endParaRPr>
          </a:p>
          <a:p>
            <a:pPr indent="0" lvl="0" marL="0" marR="0" rtl="0" algn="ctr">
              <a:lnSpc>
                <a:spcPct val="90000"/>
              </a:lnSpc>
              <a:spcBef>
                <a:spcPts val="2000"/>
              </a:spcBef>
              <a:spcAft>
                <a:spcPts val="0"/>
              </a:spcAft>
              <a:buClr>
                <a:schemeClr val="dk1"/>
              </a:buClr>
              <a:buSzPts val="5400"/>
              <a:buFont typeface="Arial"/>
              <a:buNone/>
            </a:pPr>
            <a:r>
              <a:rPr b="0" i="0" lang="en-US" sz="3800" u="none" cap="none" strike="noStrike">
                <a:solidFill>
                  <a:schemeClr val="accent3"/>
                </a:solidFill>
                <a:latin typeface="Calibri"/>
                <a:ea typeface="Calibri"/>
                <a:cs typeface="Calibri"/>
                <a:sym typeface="Calibri"/>
              </a:rPr>
              <a:t>Oregon Administrative Rules were updated and went into effect on April 8, 2019 resulting in three types of timelines: Within 24 hours, within 72 hours, and within 10 days (when there is no danger posed to the </a:t>
            </a:r>
            <a:r>
              <a:rPr lang="en-US" sz="3800">
                <a:solidFill>
                  <a:schemeClr val="accent3"/>
                </a:solidFill>
              </a:rPr>
              <a:t>youth</a:t>
            </a:r>
            <a:r>
              <a:rPr b="0" i="0" lang="en-US" sz="3800" u="none" cap="none" strike="noStrike">
                <a:solidFill>
                  <a:schemeClr val="accent3"/>
                </a:solidFill>
                <a:latin typeface="Calibri"/>
                <a:ea typeface="Calibri"/>
                <a:cs typeface="Calibri"/>
                <a:sym typeface="Calibri"/>
              </a:rPr>
              <a:t>). </a:t>
            </a:r>
            <a:endParaRPr b="0" i="0" sz="3800" u="none" cap="none" strike="noStrike">
              <a:solidFill>
                <a:schemeClr val="accent3"/>
              </a:solidFill>
              <a:latin typeface="Calibri"/>
              <a:ea typeface="Calibri"/>
              <a:cs typeface="Calibri"/>
              <a:sym typeface="Calibri"/>
            </a:endParaRPr>
          </a:p>
          <a:p>
            <a:pPr indent="0" lvl="0" marL="0" marR="0" rtl="0" algn="ctr">
              <a:lnSpc>
                <a:spcPct val="90000"/>
              </a:lnSpc>
              <a:spcBef>
                <a:spcPts val="2000"/>
              </a:spcBef>
              <a:spcAft>
                <a:spcPts val="0"/>
              </a:spcAft>
              <a:buClr>
                <a:schemeClr val="dk1"/>
              </a:buClr>
              <a:buSzPts val="5400"/>
              <a:buFont typeface="Arial"/>
              <a:buNone/>
            </a:pPr>
            <a:r>
              <a:t/>
            </a:r>
            <a:endParaRPr sz="3800">
              <a:solidFill>
                <a:schemeClr val="accent3"/>
              </a:solidFill>
            </a:endParaRPr>
          </a:p>
          <a:p>
            <a:pPr indent="0" lvl="0" marL="0" marR="0" rtl="0" algn="ctr">
              <a:lnSpc>
                <a:spcPct val="90000"/>
              </a:lnSpc>
              <a:spcBef>
                <a:spcPts val="2000"/>
              </a:spcBef>
              <a:spcAft>
                <a:spcPts val="0"/>
              </a:spcAft>
              <a:buClr>
                <a:schemeClr val="dk1"/>
              </a:buClr>
              <a:buSzPts val="5400"/>
              <a:buFont typeface="Arial"/>
              <a:buNone/>
            </a:pPr>
            <a:r>
              <a:rPr lang="en-US" sz="3800">
                <a:solidFill>
                  <a:schemeClr val="accent3"/>
                </a:solidFill>
              </a:rPr>
              <a:t>In the reporting year, o</a:t>
            </a:r>
            <a:r>
              <a:rPr b="0" i="0" lang="en-US" sz="3800" u="none" cap="none" strike="noStrike">
                <a:solidFill>
                  <a:schemeClr val="accent3"/>
                </a:solidFill>
                <a:latin typeface="Calibri"/>
                <a:ea typeface="Calibri"/>
                <a:cs typeface="Calibri"/>
                <a:sym typeface="Calibri"/>
              </a:rPr>
              <a:t>ver 76 percent (76.5) were assigned a response time of within 24</a:t>
            </a:r>
            <a:r>
              <a:rPr lang="en-US" sz="3800">
                <a:solidFill>
                  <a:schemeClr val="accent3"/>
                </a:solidFill>
              </a:rPr>
              <a:t> </a:t>
            </a:r>
            <a:r>
              <a:rPr b="0" i="0" lang="en-US" sz="3800" u="none" cap="none" strike="noStrike">
                <a:solidFill>
                  <a:schemeClr val="accent3"/>
                </a:solidFill>
                <a:latin typeface="Calibri"/>
                <a:ea typeface="Calibri"/>
                <a:cs typeface="Calibri"/>
                <a:sym typeface="Calibri"/>
              </a:rPr>
              <a:t>hours</a:t>
            </a:r>
            <a:r>
              <a:rPr b="0" i="0" lang="en-US" sz="2600" u="none" cap="none" strike="noStrike">
                <a:solidFill>
                  <a:schemeClr val="accent3"/>
                </a:solidFill>
                <a:latin typeface="Calibri"/>
                <a:ea typeface="Calibri"/>
                <a:cs typeface="Calibri"/>
                <a:sym typeface="Calibri"/>
              </a:rPr>
              <a:t>.</a:t>
            </a:r>
            <a:endParaRPr b="0" i="0" sz="2600" u="none" cap="none" strike="noStrike">
              <a:solidFill>
                <a:schemeClr val="accent3"/>
              </a:solidFill>
              <a:latin typeface="Calibri"/>
              <a:ea typeface="Calibri"/>
              <a:cs typeface="Calibri"/>
              <a:sym typeface="Calibri"/>
            </a:endParaRPr>
          </a:p>
          <a:p>
            <a:pPr indent="0" lvl="0" marL="0" marR="0" rtl="0" algn="ctr">
              <a:lnSpc>
                <a:spcPct val="90000"/>
              </a:lnSpc>
              <a:spcBef>
                <a:spcPts val="2000"/>
              </a:spcBef>
              <a:spcAft>
                <a:spcPts val="0"/>
              </a:spcAft>
              <a:buClr>
                <a:schemeClr val="dk1"/>
              </a:buClr>
              <a:buSzPts val="5400"/>
              <a:buFont typeface="Arial"/>
              <a:buNone/>
            </a:pPr>
            <a:r>
              <a:t/>
            </a:r>
            <a:endParaRPr sz="2600">
              <a:solidFill>
                <a:schemeClr val="accent3"/>
              </a:solidFill>
            </a:endParaRPr>
          </a:p>
        </p:txBody>
      </p:sp>
      <p:pic>
        <p:nvPicPr>
          <p:cNvPr id="720" name="Google Shape;720;p17"/>
          <p:cNvPicPr preferRelativeResize="0"/>
          <p:nvPr/>
        </p:nvPicPr>
        <p:blipFill rotWithShape="1">
          <a:blip r:embed="rId3">
            <a:alphaModFix/>
          </a:blip>
          <a:srcRect b="0" l="0" r="0" t="0"/>
          <a:stretch/>
        </p:blipFill>
        <p:spPr>
          <a:xfrm>
            <a:off x="495025" y="629075"/>
            <a:ext cx="10879975" cy="127856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6661ac56e0_0_1"/>
          <p:cNvSpPr/>
          <p:nvPr>
            <p:ph idx="2" type="pic"/>
          </p:nvPr>
        </p:nvSpPr>
        <p:spPr>
          <a:xfrm>
            <a:off x="1600675" y="3763125"/>
            <a:ext cx="21299100" cy="8949600"/>
          </a:xfrm>
          <a:prstGeom prst="rect">
            <a:avLst/>
          </a:prstGeom>
        </p:spPr>
        <p:txBody>
          <a:bodyPr anchorCtr="0" anchor="t" bIns="45700" lIns="91425" spcFirstLastPara="1" rIns="91425" wrap="square" tIns="45700">
            <a:noAutofit/>
          </a:bodyPr>
          <a:lstStyle/>
          <a:p>
            <a:pPr indent="0" lvl="0" marL="0" rtl="0" algn="ctr">
              <a:spcBef>
                <a:spcPts val="2000"/>
              </a:spcBef>
              <a:spcAft>
                <a:spcPts val="0"/>
              </a:spcAft>
              <a:buNone/>
            </a:pPr>
            <a:r>
              <a:rPr lang="en-US" sz="6200">
                <a:solidFill>
                  <a:schemeClr val="accent3"/>
                </a:solidFill>
              </a:rPr>
              <a:t>Overview of the  Child Welfare System </a:t>
            </a:r>
            <a:endParaRPr sz="6200">
              <a:solidFill>
                <a:schemeClr val="accent3"/>
              </a:solidFill>
            </a:endParaRPr>
          </a:p>
          <a:p>
            <a:pPr indent="0" lvl="0" marL="0" rtl="0" algn="l">
              <a:spcBef>
                <a:spcPts val="2000"/>
              </a:spcBef>
              <a:spcAft>
                <a:spcPts val="0"/>
              </a:spcAft>
              <a:buNone/>
            </a:pPr>
            <a:r>
              <a:t/>
            </a:r>
            <a:endParaRPr>
              <a:solidFill>
                <a:schemeClr val="accent3"/>
              </a:solidFill>
            </a:endParaRPr>
          </a:p>
          <a:p>
            <a:pPr indent="0" lvl="0" marL="0" rtl="0" algn="l">
              <a:spcBef>
                <a:spcPts val="2000"/>
              </a:spcBef>
              <a:spcAft>
                <a:spcPts val="0"/>
              </a:spcAft>
              <a:buNone/>
            </a:pPr>
            <a:r>
              <a:rPr lang="en-US">
                <a:solidFill>
                  <a:schemeClr val="accent3"/>
                </a:solidFill>
              </a:rPr>
              <a:t>(35 minute video)</a:t>
            </a:r>
            <a:endParaRPr>
              <a:solidFill>
                <a:schemeClr val="accent3"/>
              </a:solidFill>
            </a:endParaRPr>
          </a:p>
          <a:p>
            <a:pPr indent="0" lvl="0" marL="0" rtl="0" algn="l">
              <a:lnSpc>
                <a:spcPct val="100000"/>
              </a:lnSpc>
              <a:spcBef>
                <a:spcPts val="0"/>
              </a:spcBef>
              <a:spcAft>
                <a:spcPts val="0"/>
              </a:spcAft>
              <a:buNone/>
            </a:pPr>
            <a:r>
              <a:t/>
            </a:r>
            <a:endParaRPr sz="6600">
              <a:solidFill>
                <a:schemeClr val="accent3"/>
              </a:solidFill>
            </a:endParaRPr>
          </a:p>
          <a:p>
            <a:pPr indent="0" lvl="0" marL="0" rtl="0" algn="l">
              <a:lnSpc>
                <a:spcPct val="100000"/>
              </a:lnSpc>
              <a:spcBef>
                <a:spcPts val="0"/>
              </a:spcBef>
              <a:spcAft>
                <a:spcPts val="0"/>
              </a:spcAft>
              <a:buNone/>
            </a:pPr>
            <a:r>
              <a:rPr lang="en-US" sz="2800">
                <a:solidFill>
                  <a:srgbClr val="FFFF00"/>
                </a:solidFill>
                <a:latin typeface="Arial"/>
                <a:ea typeface="Arial"/>
                <a:cs typeface="Arial"/>
                <a:sym typeface="Arial"/>
              </a:rPr>
              <a:t>RAFT link to video (cut/paste into browser):</a:t>
            </a:r>
            <a:endParaRPr sz="2800">
              <a:solidFill>
                <a:srgbClr val="FFFF00"/>
              </a:solidFill>
              <a:latin typeface="Arial"/>
              <a:ea typeface="Arial"/>
              <a:cs typeface="Arial"/>
              <a:sym typeface="Arial"/>
            </a:endParaRPr>
          </a:p>
          <a:p>
            <a:pPr indent="0" lvl="0" marL="0" rtl="0" algn="l">
              <a:lnSpc>
                <a:spcPct val="100000"/>
              </a:lnSpc>
              <a:spcBef>
                <a:spcPts val="0"/>
              </a:spcBef>
              <a:spcAft>
                <a:spcPts val="0"/>
              </a:spcAft>
              <a:buNone/>
            </a:pPr>
            <a:r>
              <a:t/>
            </a:r>
            <a:endParaRPr sz="2800">
              <a:solidFill>
                <a:srgbClr val="FFFF00"/>
              </a:solidFill>
              <a:latin typeface="Arial"/>
              <a:ea typeface="Arial"/>
              <a:cs typeface="Arial"/>
              <a:sym typeface="Arial"/>
            </a:endParaRPr>
          </a:p>
          <a:p>
            <a:pPr indent="0" lvl="0" marL="0" rtl="0" algn="l">
              <a:lnSpc>
                <a:spcPct val="100000"/>
              </a:lnSpc>
              <a:spcBef>
                <a:spcPts val="0"/>
              </a:spcBef>
              <a:spcAft>
                <a:spcPts val="0"/>
              </a:spcAft>
              <a:buNone/>
            </a:pPr>
            <a:r>
              <a:t/>
            </a:r>
            <a:endParaRPr sz="2800">
              <a:solidFill>
                <a:srgbClr val="FFFF00"/>
              </a:solidFill>
              <a:latin typeface="Arial"/>
              <a:ea typeface="Arial"/>
              <a:cs typeface="Arial"/>
              <a:sym typeface="Arial"/>
            </a:endParaRPr>
          </a:p>
          <a:p>
            <a:pPr indent="0" lvl="0" marL="0" rtl="0" algn="l">
              <a:lnSpc>
                <a:spcPct val="100000"/>
              </a:lnSpc>
              <a:spcBef>
                <a:spcPts val="0"/>
              </a:spcBef>
              <a:spcAft>
                <a:spcPts val="0"/>
              </a:spcAft>
              <a:buNone/>
            </a:pPr>
            <a:r>
              <a:t/>
            </a:r>
            <a:endParaRPr sz="2800">
              <a:solidFill>
                <a:srgbClr val="FFFF00"/>
              </a:solidFill>
              <a:latin typeface="Arial"/>
              <a:ea typeface="Arial"/>
              <a:cs typeface="Arial"/>
              <a:sym typeface="Arial"/>
            </a:endParaRPr>
          </a:p>
          <a:p>
            <a:pPr indent="0" lvl="0" marL="0" rtl="0" algn="l">
              <a:lnSpc>
                <a:spcPct val="100000"/>
              </a:lnSpc>
              <a:spcBef>
                <a:spcPts val="0"/>
              </a:spcBef>
              <a:spcAft>
                <a:spcPts val="0"/>
              </a:spcAft>
              <a:buNone/>
            </a:pPr>
            <a:r>
              <a:rPr lang="en-US" sz="2800" u="sng">
                <a:solidFill>
                  <a:srgbClr val="FFFF00"/>
                </a:solidFill>
                <a:latin typeface="Arial"/>
                <a:ea typeface="Arial"/>
                <a:cs typeface="Arial"/>
                <a:sym typeface="Arial"/>
                <a:hlinkClick r:id="rId3">
                  <a:extLst>
                    <a:ext uri="{A12FA001-AC4F-418D-AE19-62706E023703}">
                      <ahyp:hlinkClr val="tx"/>
                    </a:ext>
                  </a:extLst>
                </a:hlinkClick>
              </a:rPr>
              <a:t>https://youtu.be/EJ4m0VSXdDo?feature=shared</a:t>
            </a:r>
            <a:endParaRPr sz="2800">
              <a:solidFill>
                <a:srgbClr val="FFFF00"/>
              </a:solidFill>
              <a:latin typeface="Arial"/>
              <a:ea typeface="Arial"/>
              <a:cs typeface="Arial"/>
              <a:sym typeface="Arial"/>
            </a:endParaRPr>
          </a:p>
          <a:p>
            <a:pPr indent="0" lvl="0" marL="0" rtl="0" algn="l">
              <a:lnSpc>
                <a:spcPct val="100000"/>
              </a:lnSpc>
              <a:spcBef>
                <a:spcPts val="0"/>
              </a:spcBef>
              <a:spcAft>
                <a:spcPts val="0"/>
              </a:spcAft>
              <a:buNone/>
            </a:pPr>
            <a:r>
              <a:t/>
            </a:r>
            <a:endParaRPr sz="6600">
              <a:solidFill>
                <a:srgbClr val="FFFF00"/>
              </a:solidFill>
            </a:endParaRPr>
          </a:p>
        </p:txBody>
      </p:sp>
      <p:pic>
        <p:nvPicPr>
          <p:cNvPr id="727" name="Google Shape;727;g26661ac56e0_0_1"/>
          <p:cNvPicPr preferRelativeResize="0"/>
          <p:nvPr/>
        </p:nvPicPr>
        <p:blipFill rotWithShape="1">
          <a:blip r:embed="rId4">
            <a:alphaModFix/>
          </a:blip>
          <a:srcRect b="0" l="0" r="0" t="0"/>
          <a:stretch/>
        </p:blipFill>
        <p:spPr>
          <a:xfrm>
            <a:off x="18701625" y="171875"/>
            <a:ext cx="3911299" cy="35912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4"/>
          <p:cNvSpPr txBox="1"/>
          <p:nvPr/>
        </p:nvSpPr>
        <p:spPr>
          <a:xfrm>
            <a:off x="1422399" y="2650666"/>
            <a:ext cx="7239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4" name="Google Shape;734;p4"/>
          <p:cNvSpPr/>
          <p:nvPr>
            <p:ph idx="2" type="pic"/>
          </p:nvPr>
        </p:nvSpPr>
        <p:spPr>
          <a:xfrm>
            <a:off x="723015" y="716581"/>
            <a:ext cx="22945200" cy="12301500"/>
          </a:xfrm>
          <a:prstGeom prst="rect">
            <a:avLst/>
          </a:prstGeom>
          <a:solidFill>
            <a:schemeClr val="lt2"/>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Font typeface="Arial"/>
              <a:buNone/>
            </a:pPr>
            <a:r>
              <a:rPr lang="en-US" sz="6000">
                <a:solidFill>
                  <a:srgbClr val="FDAB01"/>
                </a:solidFill>
                <a:latin typeface="Overlock"/>
                <a:ea typeface="Overlock"/>
                <a:cs typeface="Overlock"/>
                <a:sym typeface="Overlock"/>
              </a:rPr>
              <a:t>            </a:t>
            </a:r>
            <a:r>
              <a:rPr b="1" lang="en-US" sz="7300">
                <a:solidFill>
                  <a:schemeClr val="accent1"/>
                </a:solidFill>
                <a:latin typeface="Overlock"/>
                <a:ea typeface="Overlock"/>
                <a:cs typeface="Overlock"/>
                <a:sym typeface="Overlock"/>
              </a:rPr>
              <a:t>Intro to Foster Care</a:t>
            </a:r>
            <a:endParaRPr b="1" sz="7300">
              <a:solidFill>
                <a:schemeClr val="accent1"/>
              </a:solidFill>
              <a:latin typeface="Overlock"/>
              <a:ea typeface="Overlock"/>
              <a:cs typeface="Overlock"/>
              <a:sym typeface="Overlock"/>
            </a:endParaRPr>
          </a:p>
          <a:p>
            <a:pPr indent="0" lvl="0" marL="0" rtl="0" algn="ctr">
              <a:lnSpc>
                <a:spcPct val="100000"/>
              </a:lnSpc>
              <a:spcBef>
                <a:spcPts val="0"/>
              </a:spcBef>
              <a:spcAft>
                <a:spcPts val="0"/>
              </a:spcAft>
              <a:buClr>
                <a:srgbClr val="000000"/>
              </a:buClr>
              <a:buFont typeface="Arial"/>
              <a:buNone/>
            </a:pPr>
            <a:r>
              <a:t/>
            </a:r>
            <a:endParaRPr sz="6100" u="sng">
              <a:solidFill>
                <a:schemeClr val="accent2"/>
              </a:solidFill>
              <a:latin typeface="Arial"/>
              <a:ea typeface="Arial"/>
              <a:cs typeface="Arial"/>
              <a:sym typeface="Arial"/>
            </a:endParaRPr>
          </a:p>
          <a:p>
            <a:pPr indent="0" lvl="0" marL="0" rtl="0" algn="ctr">
              <a:lnSpc>
                <a:spcPct val="100000"/>
              </a:lnSpc>
              <a:spcBef>
                <a:spcPts val="0"/>
              </a:spcBef>
              <a:spcAft>
                <a:spcPts val="0"/>
              </a:spcAft>
              <a:buClr>
                <a:srgbClr val="000000"/>
              </a:buClr>
              <a:buFont typeface="Arial"/>
              <a:buNone/>
            </a:pPr>
            <a:r>
              <a:t/>
            </a:r>
            <a:endParaRPr sz="6100">
              <a:solidFill>
                <a:schemeClr val="lt1"/>
              </a:solidFill>
              <a:latin typeface="Arial"/>
              <a:ea typeface="Arial"/>
              <a:cs typeface="Arial"/>
              <a:sym typeface="Arial"/>
            </a:endParaRPr>
          </a:p>
          <a:p>
            <a:pPr indent="0" lvl="0" marL="0" rtl="0" algn="ctr">
              <a:lnSpc>
                <a:spcPct val="100000"/>
              </a:lnSpc>
              <a:spcBef>
                <a:spcPts val="0"/>
              </a:spcBef>
              <a:spcAft>
                <a:spcPts val="0"/>
              </a:spcAft>
              <a:buClr>
                <a:srgbClr val="000000"/>
              </a:buClr>
              <a:buFont typeface="Arial"/>
              <a:buNone/>
            </a:pPr>
            <a:r>
              <a:t/>
            </a:r>
            <a:endParaRPr sz="1400">
              <a:solidFill>
                <a:schemeClr val="lt1"/>
              </a:solidFill>
              <a:latin typeface="Arial"/>
              <a:ea typeface="Arial"/>
              <a:cs typeface="Arial"/>
              <a:sym typeface="Arial"/>
            </a:endParaRPr>
          </a:p>
          <a:p>
            <a:pPr indent="0" lvl="0" marL="0" marR="0" rtl="0" algn="l">
              <a:lnSpc>
                <a:spcPct val="90000"/>
              </a:lnSpc>
              <a:spcBef>
                <a:spcPts val="2000"/>
              </a:spcBef>
              <a:spcAft>
                <a:spcPts val="0"/>
              </a:spcAft>
              <a:buClr>
                <a:schemeClr val="dk1"/>
              </a:buClr>
              <a:buSzPts val="5600"/>
              <a:buFont typeface="Arial"/>
              <a:buNone/>
            </a:pPr>
            <a:r>
              <a:t/>
            </a:r>
            <a:endParaRPr b="1" sz="4800">
              <a:solidFill>
                <a:schemeClr val="lt1"/>
              </a:solidFill>
              <a:latin typeface="Nunito"/>
              <a:ea typeface="Nunito"/>
              <a:cs typeface="Nunito"/>
              <a:sym typeface="Nunito"/>
            </a:endParaRPr>
          </a:p>
        </p:txBody>
      </p:sp>
      <p:pic>
        <p:nvPicPr>
          <p:cNvPr id="735" name="Google Shape;735;p4"/>
          <p:cNvPicPr preferRelativeResize="0"/>
          <p:nvPr/>
        </p:nvPicPr>
        <p:blipFill rotWithShape="1">
          <a:blip r:embed="rId3">
            <a:alphaModFix amt="65000"/>
          </a:blip>
          <a:srcRect b="0" l="0" r="0" t="0"/>
          <a:stretch/>
        </p:blipFill>
        <p:spPr>
          <a:xfrm>
            <a:off x="20466143" y="10123800"/>
            <a:ext cx="1884984" cy="1877700"/>
          </a:xfrm>
          <a:prstGeom prst="rect">
            <a:avLst/>
          </a:prstGeom>
          <a:noFill/>
          <a:ln>
            <a:noFill/>
          </a:ln>
        </p:spPr>
      </p:pic>
      <p:pic>
        <p:nvPicPr>
          <p:cNvPr id="736" name="Google Shape;736;p4"/>
          <p:cNvPicPr preferRelativeResize="0"/>
          <p:nvPr/>
        </p:nvPicPr>
        <p:blipFill>
          <a:blip r:embed="rId4">
            <a:alphaModFix/>
          </a:blip>
          <a:stretch>
            <a:fillRect/>
          </a:stretch>
        </p:blipFill>
        <p:spPr>
          <a:xfrm>
            <a:off x="2053250" y="1946987"/>
            <a:ext cx="8993824" cy="5842426"/>
          </a:xfrm>
          <a:prstGeom prst="rect">
            <a:avLst/>
          </a:prstGeom>
          <a:noFill/>
          <a:ln>
            <a:noFill/>
          </a:ln>
        </p:spPr>
      </p:pic>
      <p:sp>
        <p:nvSpPr>
          <p:cNvPr id="737" name="Google Shape;737;p4"/>
          <p:cNvSpPr txBox="1"/>
          <p:nvPr/>
        </p:nvSpPr>
        <p:spPr>
          <a:xfrm>
            <a:off x="14953498" y="5126400"/>
            <a:ext cx="8419500" cy="2724300"/>
          </a:xfrm>
          <a:prstGeom prst="rect">
            <a:avLst/>
          </a:prstGeom>
          <a:solidFill>
            <a:srgbClr val="A7BFCA"/>
          </a:solid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Font typeface="Arial"/>
              <a:buNone/>
            </a:pPr>
            <a:r>
              <a:rPr lang="en-US" sz="3600"/>
              <a:t>video </a:t>
            </a:r>
            <a:endParaRPr sz="3600"/>
          </a:p>
          <a:p>
            <a:pPr indent="0" lvl="0" marL="0" rtl="0" algn="ctr">
              <a:spcBef>
                <a:spcPts val="0"/>
              </a:spcBef>
              <a:spcAft>
                <a:spcPts val="0"/>
              </a:spcAft>
              <a:buClr>
                <a:srgbClr val="000000"/>
              </a:buClr>
              <a:buFont typeface="Arial"/>
              <a:buNone/>
            </a:pPr>
            <a:r>
              <a:rPr lang="en-US" sz="11500" u="sng">
                <a:solidFill>
                  <a:schemeClr val="hlink"/>
                </a:solidFill>
                <a:latin typeface="Kalam Light"/>
                <a:ea typeface="Kalam Light"/>
                <a:cs typeface="Kalam Light"/>
                <a:sym typeface="Kalam Light"/>
                <a:hlinkClick r:id="rId5"/>
              </a:rPr>
              <a:t>Removed</a:t>
            </a:r>
            <a:endParaRPr sz="3300">
              <a:solidFill>
                <a:schemeClr val="lt1"/>
              </a:solidFill>
              <a:latin typeface="Kalam Light"/>
              <a:ea typeface="Kalam Light"/>
              <a:cs typeface="Kalam Light"/>
              <a:sym typeface="Kalam Light"/>
            </a:endParaRPr>
          </a:p>
          <a:p>
            <a:pPr indent="0" lvl="0" marL="0" rtl="0" algn="l">
              <a:spcBef>
                <a:spcPts val="0"/>
              </a:spcBef>
              <a:spcAft>
                <a:spcPts val="0"/>
              </a:spcAft>
              <a:buNone/>
            </a:pPr>
            <a:r>
              <a:t/>
            </a:r>
            <a:endParaRPr/>
          </a:p>
        </p:txBody>
      </p:sp>
      <p:pic>
        <p:nvPicPr>
          <p:cNvPr id="738" name="Google Shape;738;p4"/>
          <p:cNvPicPr preferRelativeResize="0"/>
          <p:nvPr/>
        </p:nvPicPr>
        <p:blipFill>
          <a:blip r:embed="rId6">
            <a:alphaModFix/>
          </a:blip>
          <a:stretch>
            <a:fillRect/>
          </a:stretch>
        </p:blipFill>
        <p:spPr>
          <a:xfrm>
            <a:off x="16848750" y="1722524"/>
            <a:ext cx="4629005" cy="3075246"/>
          </a:xfrm>
          <a:prstGeom prst="rect">
            <a:avLst/>
          </a:prstGeom>
          <a:noFill/>
          <a:ln>
            <a:noFill/>
          </a:ln>
        </p:spPr>
      </p:pic>
      <p:sp>
        <p:nvSpPr>
          <p:cNvPr id="739" name="Google Shape;739;p4"/>
          <p:cNvSpPr/>
          <p:nvPr>
            <p:ph idx="2" type="pic"/>
          </p:nvPr>
        </p:nvSpPr>
        <p:spPr>
          <a:xfrm>
            <a:off x="1324300" y="8247000"/>
            <a:ext cx="17327100" cy="4494600"/>
          </a:xfrm>
          <a:prstGeom prst="rect">
            <a:avLst/>
          </a:prstGeom>
          <a:solidFill>
            <a:srgbClr val="A7BFCA"/>
          </a:solidFill>
        </p:spPr>
        <p:txBody>
          <a:bodyPr anchorCtr="0" anchor="t" bIns="91425" lIns="91425" spcFirstLastPara="1" rIns="91425" wrap="square" tIns="0">
            <a:noAutofit/>
          </a:bodyPr>
          <a:lstStyle/>
          <a:p>
            <a:pPr indent="0" lvl="0" marL="0" rtl="0" algn="l">
              <a:spcBef>
                <a:spcPts val="2000"/>
              </a:spcBef>
              <a:spcAft>
                <a:spcPts val="0"/>
              </a:spcAft>
              <a:buNone/>
            </a:pPr>
            <a:r>
              <a:rPr b="1" lang="en-US" sz="3400">
                <a:latin typeface="Nunito"/>
                <a:ea typeface="Nunito"/>
                <a:cs typeface="Nunito"/>
                <a:sym typeface="Nunito"/>
              </a:rPr>
              <a:t>Discussion:</a:t>
            </a:r>
            <a:endParaRPr b="1" sz="3400">
              <a:latin typeface="Nunito"/>
              <a:ea typeface="Nunito"/>
              <a:cs typeface="Nunito"/>
              <a:sym typeface="Nunito"/>
            </a:endParaRPr>
          </a:p>
          <a:p>
            <a:pPr indent="0" lvl="0" marL="0" rtl="0" algn="l">
              <a:spcBef>
                <a:spcPts val="2000"/>
              </a:spcBef>
              <a:spcAft>
                <a:spcPts val="0"/>
              </a:spcAft>
              <a:buNone/>
            </a:pPr>
            <a:r>
              <a:rPr b="1" lang="en-US" sz="3000">
                <a:latin typeface="Nunito"/>
                <a:ea typeface="Nunito"/>
                <a:cs typeface="Nunito"/>
                <a:sym typeface="Nunito"/>
              </a:rPr>
              <a:t>How did you feel as you watched the video?</a:t>
            </a:r>
            <a:endParaRPr b="1" sz="3000">
              <a:latin typeface="Nunito"/>
              <a:ea typeface="Nunito"/>
              <a:cs typeface="Nunito"/>
              <a:sym typeface="Nunito"/>
            </a:endParaRPr>
          </a:p>
          <a:p>
            <a:pPr indent="0" lvl="0" marL="0" rtl="0" algn="l">
              <a:spcBef>
                <a:spcPts val="2000"/>
              </a:spcBef>
              <a:spcAft>
                <a:spcPts val="0"/>
              </a:spcAft>
              <a:buNone/>
            </a:pPr>
            <a:r>
              <a:rPr b="1" lang="en-US" sz="3200">
                <a:latin typeface="Nunito"/>
                <a:ea typeface="Nunito"/>
                <a:cs typeface="Nunito"/>
                <a:sym typeface="Nunito"/>
              </a:rPr>
              <a:t>W</a:t>
            </a:r>
            <a:r>
              <a:rPr b="1" lang="en-US" sz="3000">
                <a:latin typeface="Nunito"/>
                <a:ea typeface="Nunito"/>
                <a:cs typeface="Nunito"/>
                <a:sym typeface="Nunito"/>
              </a:rPr>
              <a:t>hat is the little girl experiencing during the video?</a:t>
            </a:r>
            <a:endParaRPr b="1" sz="3000">
              <a:latin typeface="Nunito"/>
              <a:ea typeface="Nunito"/>
              <a:cs typeface="Nunito"/>
              <a:sym typeface="Nunito"/>
            </a:endParaRPr>
          </a:p>
          <a:p>
            <a:pPr indent="0" lvl="0" marL="0" rtl="0" algn="l">
              <a:spcBef>
                <a:spcPts val="2000"/>
              </a:spcBef>
              <a:spcAft>
                <a:spcPts val="0"/>
              </a:spcAft>
              <a:buNone/>
            </a:pPr>
            <a:r>
              <a:rPr b="1" lang="en-US" sz="3000">
                <a:latin typeface="Nunito"/>
                <a:ea typeface="Nunito"/>
                <a:cs typeface="Nunito"/>
                <a:sym typeface="Nunito"/>
              </a:rPr>
              <a:t>What concerns you about these behaviors? How might you handle these behaviors?</a:t>
            </a:r>
            <a:endParaRPr b="1" sz="3000">
              <a:latin typeface="Nunito"/>
              <a:ea typeface="Nunito"/>
              <a:cs typeface="Nunito"/>
              <a:sym typeface="Nunito"/>
            </a:endParaRPr>
          </a:p>
          <a:p>
            <a:pPr indent="0" lvl="0" marL="0" rtl="0" algn="l">
              <a:spcBef>
                <a:spcPts val="2000"/>
              </a:spcBef>
              <a:spcAft>
                <a:spcPts val="0"/>
              </a:spcAft>
              <a:buNone/>
            </a:pPr>
            <a:r>
              <a:rPr b="1" lang="en-US" sz="3000">
                <a:latin typeface="Nunito"/>
                <a:ea typeface="Nunito"/>
                <a:cs typeface="Nunito"/>
                <a:sym typeface="Nunito"/>
              </a:rPr>
              <a:t>What are some of the cultural issues involved in this video?</a:t>
            </a:r>
            <a:endParaRPr b="1" sz="3000">
              <a:latin typeface="Nunito"/>
              <a:ea typeface="Nunito"/>
              <a:cs typeface="Nunito"/>
              <a:sym typeface="Nunito"/>
            </a:endParaRPr>
          </a:p>
          <a:p>
            <a:pPr indent="0" lvl="0" marL="0" rtl="0" algn="l">
              <a:spcBef>
                <a:spcPts val="2000"/>
              </a:spcBef>
              <a:spcAft>
                <a:spcPts val="0"/>
              </a:spcAft>
              <a:buNone/>
            </a:pPr>
            <a:r>
              <a:rPr b="1" lang="en-US" sz="3000">
                <a:latin typeface="Nunito"/>
                <a:ea typeface="Nunito"/>
                <a:cs typeface="Nunito"/>
                <a:sym typeface="Nunito"/>
              </a:rPr>
              <a:t>What concerns do you have about becoming a foster parent? What are you looking forward to?</a:t>
            </a:r>
            <a:endParaRPr b="1" sz="3000">
              <a:latin typeface="Nunito"/>
              <a:ea typeface="Nunito"/>
              <a:cs typeface="Nunito"/>
              <a:sym typeface="Nunito"/>
            </a:endParaRPr>
          </a:p>
          <a:p>
            <a:pPr indent="0" lvl="0" marL="0" rtl="0" algn="l">
              <a:spcBef>
                <a:spcPts val="2000"/>
              </a:spcBef>
              <a:spcAft>
                <a:spcPts val="0"/>
              </a:spcAft>
              <a:buNone/>
            </a:pPr>
            <a:r>
              <a:t/>
            </a:r>
            <a:endParaRPr b="1" sz="3000">
              <a:latin typeface="Nunito"/>
              <a:ea typeface="Nunito"/>
              <a:cs typeface="Nunito"/>
              <a:sym typeface="Nunito"/>
            </a:endParaRPr>
          </a:p>
          <a:p>
            <a:pPr indent="0" lvl="0" marL="0" rtl="0" algn="l">
              <a:spcBef>
                <a:spcPts val="2000"/>
              </a:spcBef>
              <a:spcAft>
                <a:spcPts val="0"/>
              </a:spcAft>
              <a:buNone/>
            </a:pPr>
            <a:r>
              <a:t/>
            </a:r>
            <a:endParaRPr b="1" sz="3400">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44" name="Shape 744"/>
        <p:cNvGrpSpPr/>
        <p:nvPr/>
      </p:nvGrpSpPr>
      <p:grpSpPr>
        <a:xfrm>
          <a:off x="0" y="0"/>
          <a:ext cx="0" cy="0"/>
          <a:chOff x="0" y="0"/>
          <a:chExt cx="0" cy="0"/>
        </a:xfrm>
      </p:grpSpPr>
      <p:sp>
        <p:nvSpPr>
          <p:cNvPr id="745" name="Google Shape;745;gfc4cc24350_0_5"/>
          <p:cNvSpPr txBox="1"/>
          <p:nvPr/>
        </p:nvSpPr>
        <p:spPr>
          <a:xfrm>
            <a:off x="152400" y="1524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46" name="Google Shape;746;gfc4cc24350_0_5"/>
          <p:cNvSpPr/>
          <p:nvPr>
            <p:ph idx="2" type="pic"/>
          </p:nvPr>
        </p:nvSpPr>
        <p:spPr>
          <a:xfrm flipH="1">
            <a:off x="1537125" y="2514600"/>
            <a:ext cx="10053300" cy="1039800"/>
          </a:xfrm>
          <a:prstGeom prst="rect">
            <a:avLst/>
          </a:prstGeom>
        </p:spPr>
        <p:txBody>
          <a:bodyPr anchorCtr="0" anchor="ctr" bIns="45700" lIns="91425" spcFirstLastPara="1" rIns="91425" wrap="square" tIns="45700">
            <a:noAutofit/>
          </a:bodyPr>
          <a:lstStyle/>
          <a:p>
            <a:pPr indent="0" lvl="0" marL="0" rtl="0" algn="l">
              <a:lnSpc>
                <a:spcPct val="70000"/>
              </a:lnSpc>
              <a:spcBef>
                <a:spcPts val="2000"/>
              </a:spcBef>
              <a:spcAft>
                <a:spcPts val="0"/>
              </a:spcAft>
              <a:buClr>
                <a:srgbClr val="000000"/>
              </a:buClr>
              <a:buSzPts val="5400"/>
              <a:buFont typeface="Arial"/>
              <a:buNone/>
            </a:pPr>
            <a:r>
              <a:rPr lang="en-US" sz="3000">
                <a:solidFill>
                  <a:schemeClr val="lt1"/>
                </a:solidFill>
                <a:latin typeface="Overlock"/>
                <a:ea typeface="Overlock"/>
                <a:cs typeface="Overlock"/>
                <a:sym typeface="Overlock"/>
              </a:rPr>
              <a:t>youth in foster care often struggle with the following issues:</a:t>
            </a:r>
            <a:endParaRPr sz="3000">
              <a:solidFill>
                <a:schemeClr val="lt1"/>
              </a:solidFill>
              <a:latin typeface="Overlock"/>
              <a:ea typeface="Overlock"/>
              <a:cs typeface="Overlock"/>
              <a:sym typeface="Overlock"/>
            </a:endParaRPr>
          </a:p>
        </p:txBody>
      </p:sp>
      <p:sp>
        <p:nvSpPr>
          <p:cNvPr id="747" name="Google Shape;747;gfc4cc24350_0_5"/>
          <p:cNvSpPr txBox="1"/>
          <p:nvPr/>
        </p:nvSpPr>
        <p:spPr>
          <a:xfrm>
            <a:off x="2247675" y="4183300"/>
            <a:ext cx="8169900" cy="1015800"/>
          </a:xfrm>
          <a:prstGeom prst="rect">
            <a:avLst/>
          </a:prstGeom>
          <a:noFill/>
          <a:ln>
            <a:noFill/>
          </a:ln>
        </p:spPr>
        <p:txBody>
          <a:bodyPr anchorCtr="0" anchor="t" bIns="91425" lIns="91425" spcFirstLastPara="1" rIns="91425" wrap="square" tIns="91425">
            <a:spAutoFit/>
          </a:bodyPr>
          <a:lstStyle/>
          <a:p>
            <a:pPr indent="-400050" lvl="0" marL="457200" rtl="0" algn="l">
              <a:spcBef>
                <a:spcPts val="200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Blaming themselves and feeling guilty about removal from their birth parents.</a:t>
            </a:r>
            <a:endParaRPr sz="2700"/>
          </a:p>
        </p:txBody>
      </p:sp>
      <p:sp>
        <p:nvSpPr>
          <p:cNvPr id="748" name="Google Shape;748;gfc4cc24350_0_5"/>
          <p:cNvSpPr txBox="1"/>
          <p:nvPr/>
        </p:nvSpPr>
        <p:spPr>
          <a:xfrm>
            <a:off x="2266425" y="5798750"/>
            <a:ext cx="7517100" cy="985200"/>
          </a:xfrm>
          <a:prstGeom prst="rect">
            <a:avLst/>
          </a:prstGeom>
          <a:noFill/>
          <a:ln>
            <a:noFill/>
          </a:ln>
        </p:spPr>
        <p:txBody>
          <a:bodyPr anchorCtr="0" anchor="t" bIns="91425" lIns="91425" spcFirstLastPara="1" rIns="91425" wrap="square" tIns="91425">
            <a:spAutoFit/>
          </a:bodyPr>
          <a:lstStyle/>
          <a:p>
            <a:pPr indent="-393700" lvl="0" marL="457200" rtl="0" algn="l">
              <a:spcBef>
                <a:spcPts val="2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Wishing to return to birth parents even if they were abused by them.</a:t>
            </a:r>
            <a:endParaRPr sz="2600"/>
          </a:p>
        </p:txBody>
      </p:sp>
      <p:sp>
        <p:nvSpPr>
          <p:cNvPr id="749" name="Google Shape;749;gfc4cc24350_0_5"/>
          <p:cNvSpPr txBox="1"/>
          <p:nvPr/>
        </p:nvSpPr>
        <p:spPr>
          <a:xfrm>
            <a:off x="2252025" y="7131600"/>
            <a:ext cx="7545900" cy="985200"/>
          </a:xfrm>
          <a:prstGeom prst="rect">
            <a:avLst/>
          </a:prstGeom>
          <a:noFill/>
          <a:ln>
            <a:noFill/>
          </a:ln>
        </p:spPr>
        <p:txBody>
          <a:bodyPr anchorCtr="0" anchor="t" bIns="91425" lIns="91425" spcFirstLastPara="1" rIns="91425" wrap="square" tIns="91425">
            <a:spAutoFit/>
          </a:bodyPr>
          <a:lstStyle/>
          <a:p>
            <a:pPr indent="-393700" lvl="0" marL="457200" rtl="0" algn="l">
              <a:spcBef>
                <a:spcPts val="2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Feeling unwanted if awaiting adoption for a long time</a:t>
            </a:r>
            <a:endParaRPr sz="2600"/>
          </a:p>
        </p:txBody>
      </p:sp>
      <p:sp>
        <p:nvSpPr>
          <p:cNvPr id="750" name="Google Shape;750;gfc4cc24350_0_5"/>
          <p:cNvSpPr txBox="1"/>
          <p:nvPr/>
        </p:nvSpPr>
        <p:spPr>
          <a:xfrm>
            <a:off x="2266425" y="8173925"/>
            <a:ext cx="7517100" cy="985200"/>
          </a:xfrm>
          <a:prstGeom prst="rect">
            <a:avLst/>
          </a:prstGeom>
          <a:noFill/>
          <a:ln>
            <a:noFill/>
          </a:ln>
        </p:spPr>
        <p:txBody>
          <a:bodyPr anchorCtr="0" anchor="t" bIns="91425" lIns="91425" spcFirstLastPara="1" rIns="91425" wrap="square" tIns="91425">
            <a:spAutoFit/>
          </a:bodyPr>
          <a:lstStyle/>
          <a:p>
            <a:pPr indent="-393700" lvl="0" marL="457200" rtl="0" algn="l">
              <a:spcBef>
                <a:spcPts val="2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Feeling helpless about multiple changes in foster parents over time.</a:t>
            </a:r>
            <a:endParaRPr sz="2600">
              <a:solidFill>
                <a:schemeClr val="dk1"/>
              </a:solidFill>
              <a:latin typeface="Calibri"/>
              <a:ea typeface="Calibri"/>
              <a:cs typeface="Calibri"/>
              <a:sym typeface="Calibri"/>
            </a:endParaRPr>
          </a:p>
        </p:txBody>
      </p:sp>
      <p:sp>
        <p:nvSpPr>
          <p:cNvPr id="751" name="Google Shape;751;gfc4cc24350_0_5"/>
          <p:cNvSpPr txBox="1"/>
          <p:nvPr/>
        </p:nvSpPr>
        <p:spPr>
          <a:xfrm>
            <a:off x="2247675" y="9348475"/>
            <a:ext cx="7862100" cy="985200"/>
          </a:xfrm>
          <a:prstGeom prst="rect">
            <a:avLst/>
          </a:prstGeom>
          <a:noFill/>
          <a:ln>
            <a:noFill/>
          </a:ln>
        </p:spPr>
        <p:txBody>
          <a:bodyPr anchorCtr="0" anchor="t" bIns="91425" lIns="91425" spcFirstLastPara="1" rIns="91425" wrap="square" tIns="91425">
            <a:spAutoFit/>
          </a:bodyPr>
          <a:lstStyle/>
          <a:p>
            <a:pPr indent="-393700" lvl="0" marL="457200" rtl="0" algn="l">
              <a:spcBef>
                <a:spcPts val="2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Having mixed emotions about attaching to foster parents</a:t>
            </a:r>
            <a:endParaRPr sz="2600"/>
          </a:p>
        </p:txBody>
      </p:sp>
      <p:sp>
        <p:nvSpPr>
          <p:cNvPr id="752" name="Google Shape;752;gfc4cc24350_0_5"/>
          <p:cNvSpPr txBox="1"/>
          <p:nvPr/>
        </p:nvSpPr>
        <p:spPr>
          <a:xfrm>
            <a:off x="2266425" y="10392500"/>
            <a:ext cx="75171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2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Feeling insecure and uncertain about their future</a:t>
            </a:r>
            <a:endParaRPr sz="2600"/>
          </a:p>
        </p:txBody>
      </p:sp>
      <p:sp>
        <p:nvSpPr>
          <p:cNvPr id="753" name="Google Shape;753;gfc4cc24350_0_5"/>
          <p:cNvSpPr txBox="1"/>
          <p:nvPr/>
        </p:nvSpPr>
        <p:spPr>
          <a:xfrm>
            <a:off x="2266425" y="11227725"/>
            <a:ext cx="7517100" cy="985200"/>
          </a:xfrm>
          <a:prstGeom prst="rect">
            <a:avLst/>
          </a:prstGeom>
          <a:noFill/>
          <a:ln>
            <a:noFill/>
          </a:ln>
        </p:spPr>
        <p:txBody>
          <a:bodyPr anchorCtr="0" anchor="t" bIns="91425" lIns="91425" spcFirstLastPara="1" rIns="91425" wrap="square" tIns="91425">
            <a:spAutoFit/>
          </a:bodyPr>
          <a:lstStyle/>
          <a:p>
            <a:pPr indent="-393700" lvl="0" marL="457200" rtl="0" algn="l">
              <a:spcBef>
                <a:spcPts val="2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Reluctantly acknowledging positive feelings for foster parents</a:t>
            </a:r>
            <a:endParaRPr sz="2600"/>
          </a:p>
        </p:txBody>
      </p:sp>
      <p:pic>
        <p:nvPicPr>
          <p:cNvPr id="754" name="Google Shape;754;gfc4cc24350_0_5"/>
          <p:cNvPicPr preferRelativeResize="0"/>
          <p:nvPr/>
        </p:nvPicPr>
        <p:blipFill rotWithShape="1">
          <a:blip r:embed="rId3">
            <a:alphaModFix amt="65000"/>
          </a:blip>
          <a:srcRect b="0" l="0" r="0" t="0"/>
          <a:stretch/>
        </p:blipFill>
        <p:spPr>
          <a:xfrm>
            <a:off x="18679600" y="9533837"/>
            <a:ext cx="2302326" cy="2302326"/>
          </a:xfrm>
          <a:prstGeom prst="rect">
            <a:avLst/>
          </a:prstGeom>
          <a:noFill/>
          <a:ln>
            <a:noFill/>
          </a:ln>
        </p:spPr>
      </p:pic>
      <p:pic>
        <p:nvPicPr>
          <p:cNvPr id="755" name="Google Shape;755;gfc4cc24350_0_5"/>
          <p:cNvPicPr preferRelativeResize="0"/>
          <p:nvPr/>
        </p:nvPicPr>
        <p:blipFill>
          <a:blip r:embed="rId4">
            <a:alphaModFix/>
          </a:blip>
          <a:stretch>
            <a:fillRect/>
          </a:stretch>
        </p:blipFill>
        <p:spPr>
          <a:xfrm>
            <a:off x="13189625" y="2172650"/>
            <a:ext cx="7792301" cy="70739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60" name="Shape 760"/>
        <p:cNvGrpSpPr/>
        <p:nvPr/>
      </p:nvGrpSpPr>
      <p:grpSpPr>
        <a:xfrm>
          <a:off x="0" y="0"/>
          <a:ext cx="0" cy="0"/>
          <a:chOff x="0" y="0"/>
          <a:chExt cx="0" cy="0"/>
        </a:xfrm>
      </p:grpSpPr>
      <p:sp>
        <p:nvSpPr>
          <p:cNvPr id="761" name="Google Shape;761;gfc4cc24350_0_22"/>
          <p:cNvSpPr txBox="1"/>
          <p:nvPr/>
        </p:nvSpPr>
        <p:spPr>
          <a:xfrm>
            <a:off x="152400" y="1524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62" name="Google Shape;762;gfc4cc24350_0_22"/>
          <p:cNvSpPr/>
          <p:nvPr>
            <p:ph idx="2" type="pic"/>
          </p:nvPr>
        </p:nvSpPr>
        <p:spPr>
          <a:xfrm flipH="1">
            <a:off x="1537125" y="2514600"/>
            <a:ext cx="10053300" cy="1039800"/>
          </a:xfrm>
          <a:prstGeom prst="rect">
            <a:avLst/>
          </a:prstGeom>
        </p:spPr>
        <p:txBody>
          <a:bodyPr anchorCtr="0" anchor="ctr" bIns="45700" lIns="91425" spcFirstLastPara="1" rIns="91425" wrap="square" tIns="45700">
            <a:noAutofit/>
          </a:bodyPr>
          <a:lstStyle/>
          <a:p>
            <a:pPr indent="0" lvl="0" marL="0" rtl="0" algn="l">
              <a:lnSpc>
                <a:spcPct val="70000"/>
              </a:lnSpc>
              <a:spcBef>
                <a:spcPts val="2000"/>
              </a:spcBef>
              <a:spcAft>
                <a:spcPts val="0"/>
              </a:spcAft>
              <a:buClr>
                <a:schemeClr val="dk1"/>
              </a:buClr>
              <a:buSzPts val="5400"/>
              <a:buFont typeface="Arial"/>
              <a:buNone/>
            </a:pPr>
            <a:r>
              <a:rPr lang="en-US" sz="3600">
                <a:solidFill>
                  <a:schemeClr val="lt1"/>
                </a:solidFill>
              </a:rPr>
              <a:t>Important challenges for foster parents include:</a:t>
            </a:r>
            <a:endParaRPr sz="3600">
              <a:solidFill>
                <a:schemeClr val="lt1"/>
              </a:solidFill>
              <a:latin typeface="Overlock"/>
              <a:ea typeface="Overlock"/>
              <a:cs typeface="Overlock"/>
              <a:sym typeface="Overlock"/>
            </a:endParaRPr>
          </a:p>
        </p:txBody>
      </p:sp>
      <p:sp>
        <p:nvSpPr>
          <p:cNvPr id="763" name="Google Shape;763;gfc4cc24350_0_22"/>
          <p:cNvSpPr txBox="1"/>
          <p:nvPr/>
        </p:nvSpPr>
        <p:spPr>
          <a:xfrm>
            <a:off x="2247675" y="4183300"/>
            <a:ext cx="9681000" cy="1108200"/>
          </a:xfrm>
          <a:prstGeom prst="rect">
            <a:avLst/>
          </a:prstGeom>
          <a:noFill/>
          <a:ln>
            <a:noFill/>
          </a:ln>
        </p:spPr>
        <p:txBody>
          <a:bodyPr anchorCtr="0" anchor="t" bIns="91425" lIns="91425" spcFirstLastPara="1" rIns="91425" wrap="square" tIns="91425">
            <a:spAutoFit/>
          </a:bodyPr>
          <a:lstStyle/>
          <a:p>
            <a:pPr indent="-419100" lvl="0" marL="457200" rtl="0" algn="l">
              <a:spcBef>
                <a:spcPts val="200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Recognizing the limits of their emotional attachment to the youth</a:t>
            </a:r>
            <a:endParaRPr sz="3000"/>
          </a:p>
        </p:txBody>
      </p:sp>
      <p:sp>
        <p:nvSpPr>
          <p:cNvPr id="764" name="Google Shape;764;gfc4cc24350_0_22"/>
          <p:cNvSpPr txBox="1"/>
          <p:nvPr/>
        </p:nvSpPr>
        <p:spPr>
          <a:xfrm>
            <a:off x="2247675" y="5413013"/>
            <a:ext cx="9171600" cy="1108200"/>
          </a:xfrm>
          <a:prstGeom prst="rect">
            <a:avLst/>
          </a:prstGeom>
          <a:noFill/>
          <a:ln>
            <a:noFill/>
          </a:ln>
        </p:spPr>
        <p:txBody>
          <a:bodyPr anchorCtr="0" anchor="t" bIns="91425" lIns="91425" spcFirstLastPara="1" rIns="91425" wrap="square" tIns="91425">
            <a:spAutoFit/>
          </a:bodyPr>
          <a:lstStyle/>
          <a:p>
            <a:pPr indent="-419100" lvl="0" marL="457200" rtl="0" algn="l">
              <a:spcBef>
                <a:spcPts val="200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Understanding mixed feelings toward the youth's birth parents</a:t>
            </a:r>
            <a:endParaRPr sz="3000"/>
          </a:p>
        </p:txBody>
      </p:sp>
      <p:sp>
        <p:nvSpPr>
          <p:cNvPr id="765" name="Google Shape;765;gfc4cc24350_0_22"/>
          <p:cNvSpPr txBox="1"/>
          <p:nvPr/>
        </p:nvSpPr>
        <p:spPr>
          <a:xfrm>
            <a:off x="2247675" y="6793463"/>
            <a:ext cx="9578400" cy="1108200"/>
          </a:xfrm>
          <a:prstGeom prst="rect">
            <a:avLst/>
          </a:prstGeom>
          <a:noFill/>
          <a:ln>
            <a:noFill/>
          </a:ln>
        </p:spPr>
        <p:txBody>
          <a:bodyPr anchorCtr="0" anchor="t" bIns="91425" lIns="91425" spcFirstLastPara="1" rIns="91425" wrap="square" tIns="91425">
            <a:spAutoFit/>
          </a:bodyPr>
          <a:lstStyle/>
          <a:p>
            <a:pPr indent="-419100" lvl="0" marL="457200" rtl="0" algn="l">
              <a:spcBef>
                <a:spcPts val="200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Recognizing their difficulties in letting the youth return to birth parents</a:t>
            </a:r>
            <a:endParaRPr sz="3000"/>
          </a:p>
        </p:txBody>
      </p:sp>
      <p:sp>
        <p:nvSpPr>
          <p:cNvPr id="766" name="Google Shape;766;gfc4cc24350_0_22"/>
          <p:cNvSpPr txBox="1"/>
          <p:nvPr/>
        </p:nvSpPr>
        <p:spPr>
          <a:xfrm>
            <a:off x="2266425" y="8173925"/>
            <a:ext cx="9324000" cy="1108200"/>
          </a:xfrm>
          <a:prstGeom prst="rect">
            <a:avLst/>
          </a:prstGeom>
          <a:noFill/>
          <a:ln>
            <a:noFill/>
          </a:ln>
        </p:spPr>
        <p:txBody>
          <a:bodyPr anchorCtr="0" anchor="t" bIns="91425" lIns="91425" spcFirstLastPara="1" rIns="91425" wrap="square" tIns="91425">
            <a:spAutoFit/>
          </a:bodyPr>
          <a:lstStyle/>
          <a:p>
            <a:pPr indent="-419100" lvl="0" marL="457200" rtl="0" algn="l">
              <a:spcBef>
                <a:spcPts val="200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Dealing with the complex needs (emotional, physical, etc.) of youth in their care</a:t>
            </a:r>
            <a:endParaRPr sz="3000">
              <a:solidFill>
                <a:schemeClr val="dk1"/>
              </a:solidFill>
              <a:latin typeface="Calibri"/>
              <a:ea typeface="Calibri"/>
              <a:cs typeface="Calibri"/>
              <a:sym typeface="Calibri"/>
            </a:endParaRPr>
          </a:p>
        </p:txBody>
      </p:sp>
      <p:sp>
        <p:nvSpPr>
          <p:cNvPr id="767" name="Google Shape;767;gfc4cc24350_0_22"/>
          <p:cNvSpPr txBox="1"/>
          <p:nvPr/>
        </p:nvSpPr>
        <p:spPr>
          <a:xfrm>
            <a:off x="2247675" y="9348475"/>
            <a:ext cx="7862100" cy="646500"/>
          </a:xfrm>
          <a:prstGeom prst="rect">
            <a:avLst/>
          </a:prstGeom>
          <a:noFill/>
          <a:ln>
            <a:noFill/>
          </a:ln>
        </p:spPr>
        <p:txBody>
          <a:bodyPr anchorCtr="0" anchor="t" bIns="91425" lIns="91425" spcFirstLastPara="1" rIns="91425" wrap="square" tIns="91425">
            <a:spAutoFit/>
          </a:bodyPr>
          <a:lstStyle/>
          <a:p>
            <a:pPr indent="-419100" lvl="0" marL="457200" rtl="0" algn="l">
              <a:spcBef>
                <a:spcPts val="200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Working with sponsoring social agencies</a:t>
            </a:r>
            <a:endParaRPr sz="3000"/>
          </a:p>
        </p:txBody>
      </p:sp>
      <p:sp>
        <p:nvSpPr>
          <p:cNvPr id="768" name="Google Shape;768;gfc4cc24350_0_22"/>
          <p:cNvSpPr txBox="1"/>
          <p:nvPr/>
        </p:nvSpPr>
        <p:spPr>
          <a:xfrm>
            <a:off x="2266425" y="10392500"/>
            <a:ext cx="8943000" cy="646500"/>
          </a:xfrm>
          <a:prstGeom prst="rect">
            <a:avLst/>
          </a:prstGeom>
          <a:noFill/>
          <a:ln>
            <a:noFill/>
          </a:ln>
        </p:spPr>
        <p:txBody>
          <a:bodyPr anchorCtr="0" anchor="t" bIns="91425" lIns="91425" spcFirstLastPara="1" rIns="91425" wrap="square" tIns="91425">
            <a:spAutoFit/>
          </a:bodyPr>
          <a:lstStyle/>
          <a:p>
            <a:pPr indent="-419100" lvl="0" marL="457200" rtl="0" algn="l">
              <a:spcBef>
                <a:spcPts val="200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Feeling insecure and uncertain about their future</a:t>
            </a:r>
            <a:endParaRPr sz="3000"/>
          </a:p>
        </p:txBody>
      </p:sp>
      <p:pic>
        <p:nvPicPr>
          <p:cNvPr id="769" name="Google Shape;769;gfc4cc24350_0_22"/>
          <p:cNvPicPr preferRelativeResize="0"/>
          <p:nvPr/>
        </p:nvPicPr>
        <p:blipFill rotWithShape="1">
          <a:blip r:embed="rId3">
            <a:alphaModFix amt="65000"/>
          </a:blip>
          <a:srcRect b="0" l="0" r="0" t="0"/>
          <a:stretch/>
        </p:blipFill>
        <p:spPr>
          <a:xfrm>
            <a:off x="18679600" y="9533837"/>
            <a:ext cx="2302326" cy="2302326"/>
          </a:xfrm>
          <a:prstGeom prst="rect">
            <a:avLst/>
          </a:prstGeom>
          <a:noFill/>
          <a:ln>
            <a:noFill/>
          </a:ln>
        </p:spPr>
      </p:pic>
      <p:pic>
        <p:nvPicPr>
          <p:cNvPr id="770" name="Google Shape;770;gfc4cc24350_0_22"/>
          <p:cNvPicPr preferRelativeResize="0"/>
          <p:nvPr/>
        </p:nvPicPr>
        <p:blipFill>
          <a:blip r:embed="rId4">
            <a:alphaModFix/>
          </a:blip>
          <a:stretch>
            <a:fillRect/>
          </a:stretch>
        </p:blipFill>
        <p:spPr>
          <a:xfrm>
            <a:off x="13431275" y="3554400"/>
            <a:ext cx="7550649" cy="5033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BFCA"/>
        </a:solidFill>
      </p:bgPr>
    </p:bg>
    <p:spTree>
      <p:nvGrpSpPr>
        <p:cNvPr id="494" name="Shape 494"/>
        <p:cNvGrpSpPr/>
        <p:nvPr/>
      </p:nvGrpSpPr>
      <p:grpSpPr>
        <a:xfrm>
          <a:off x="0" y="0"/>
          <a:ext cx="0" cy="0"/>
          <a:chOff x="0" y="0"/>
          <a:chExt cx="0" cy="0"/>
        </a:xfrm>
      </p:grpSpPr>
      <p:sp>
        <p:nvSpPr>
          <p:cNvPr id="495" name="Google Shape;495;g1014e0440c1_0_3"/>
          <p:cNvSpPr/>
          <p:nvPr>
            <p:ph idx="2" type="pic"/>
          </p:nvPr>
        </p:nvSpPr>
        <p:spPr>
          <a:xfrm>
            <a:off x="8163106" y="0"/>
            <a:ext cx="16224000" cy="13716000"/>
          </a:xfrm>
          <a:prstGeom prst="rect">
            <a:avLst/>
          </a:prstGeom>
          <a:solidFill>
            <a:schemeClr val="lt1"/>
          </a:solidFill>
        </p:spPr>
        <p:txBody>
          <a:bodyPr anchorCtr="0" anchor="t" bIns="45700" lIns="91425" spcFirstLastPara="1" rIns="91425" wrap="square" tIns="45700">
            <a:noAutofit/>
          </a:bodyPr>
          <a:lstStyle/>
          <a:p>
            <a:pPr indent="0" lvl="0" marL="0" rtl="0" algn="l">
              <a:spcBef>
                <a:spcPts val="2000"/>
              </a:spcBef>
              <a:spcAft>
                <a:spcPts val="0"/>
              </a:spcAft>
              <a:buNone/>
            </a:pPr>
            <a:r>
              <a:t/>
            </a:r>
            <a:endParaRPr sz="1200"/>
          </a:p>
          <a:p>
            <a:pPr indent="0" lvl="0" marL="0" rtl="0" algn="l">
              <a:spcBef>
                <a:spcPts val="2000"/>
              </a:spcBef>
              <a:spcAft>
                <a:spcPts val="0"/>
              </a:spcAft>
              <a:buNone/>
            </a:pPr>
            <a:r>
              <a:t/>
            </a:r>
            <a:endParaRPr/>
          </a:p>
        </p:txBody>
      </p:sp>
      <p:sp>
        <p:nvSpPr>
          <p:cNvPr id="496" name="Google Shape;496;g1014e0440c1_0_3"/>
          <p:cNvSpPr txBox="1"/>
          <p:nvPr/>
        </p:nvSpPr>
        <p:spPr>
          <a:xfrm>
            <a:off x="627363" y="5747500"/>
            <a:ext cx="6862200" cy="1500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2000"/>
              </a:spcBef>
              <a:spcAft>
                <a:spcPts val="0"/>
              </a:spcAft>
              <a:buNone/>
            </a:pPr>
            <a:r>
              <a:rPr lang="en-US" sz="9500">
                <a:solidFill>
                  <a:schemeClr val="dk2"/>
                </a:solidFill>
                <a:latin typeface="Overlock"/>
                <a:ea typeface="Overlock"/>
                <a:cs typeface="Overlock"/>
                <a:sym typeface="Overlock"/>
              </a:rPr>
              <a:t>We Believe</a:t>
            </a:r>
            <a:endParaRPr sz="9500">
              <a:solidFill>
                <a:schemeClr val="dk2"/>
              </a:solidFill>
              <a:latin typeface="Overlock"/>
              <a:ea typeface="Overlock"/>
              <a:cs typeface="Overlock"/>
              <a:sym typeface="Overlock"/>
            </a:endParaRPr>
          </a:p>
        </p:txBody>
      </p:sp>
      <p:sp>
        <p:nvSpPr>
          <p:cNvPr id="497" name="Google Shape;497;g1014e0440c1_0_3"/>
          <p:cNvSpPr txBox="1"/>
          <p:nvPr/>
        </p:nvSpPr>
        <p:spPr>
          <a:xfrm>
            <a:off x="9610350" y="1118275"/>
            <a:ext cx="13145400" cy="1480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en-US" sz="3900">
                <a:solidFill>
                  <a:schemeClr val="accent2"/>
                </a:solidFill>
                <a:latin typeface="Overlock"/>
                <a:ea typeface="Overlock"/>
                <a:cs typeface="Overlock"/>
                <a:sym typeface="Overlock"/>
              </a:rPr>
              <a:t>We believe that immersing youth in a high-quality program best serves the youth as well as the families in our community.</a:t>
            </a:r>
            <a:endParaRPr b="1" sz="6700">
              <a:solidFill>
                <a:schemeClr val="accent2"/>
              </a:solidFill>
              <a:latin typeface="Overlock"/>
              <a:ea typeface="Overlock"/>
              <a:cs typeface="Overlock"/>
              <a:sym typeface="Overlock"/>
            </a:endParaRPr>
          </a:p>
          <a:p>
            <a:pPr indent="0" lvl="0" marL="0" rtl="0" algn="l">
              <a:spcBef>
                <a:spcPts val="0"/>
              </a:spcBef>
              <a:spcAft>
                <a:spcPts val="0"/>
              </a:spcAft>
              <a:buNone/>
            </a:pPr>
            <a:r>
              <a:t/>
            </a:r>
            <a:endParaRPr/>
          </a:p>
        </p:txBody>
      </p:sp>
      <p:sp>
        <p:nvSpPr>
          <p:cNvPr id="498" name="Google Shape;498;g1014e0440c1_0_3"/>
          <p:cNvSpPr txBox="1"/>
          <p:nvPr/>
        </p:nvSpPr>
        <p:spPr>
          <a:xfrm>
            <a:off x="9610350" y="2743200"/>
            <a:ext cx="14082600" cy="1265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en-US" sz="3900">
                <a:solidFill>
                  <a:schemeClr val="accent2"/>
                </a:solidFill>
                <a:latin typeface="Overlock"/>
                <a:ea typeface="Overlock"/>
                <a:cs typeface="Overlock"/>
                <a:sym typeface="Overlock"/>
              </a:rPr>
              <a:t>We believe that youth are our most precious and important resource, worthy of respect, and to be valued for their uniqueness.</a:t>
            </a:r>
            <a:r>
              <a:rPr lang="en-US" sz="1100">
                <a:solidFill>
                  <a:schemeClr val="accent2"/>
                </a:solidFill>
                <a:latin typeface="Overlock"/>
                <a:ea typeface="Overlock"/>
                <a:cs typeface="Overlock"/>
                <a:sym typeface="Overlock"/>
              </a:rPr>
              <a:t>.</a:t>
            </a:r>
            <a:endParaRPr sz="3900">
              <a:solidFill>
                <a:schemeClr val="accent2"/>
              </a:solidFill>
              <a:latin typeface="Overlock"/>
              <a:ea typeface="Overlock"/>
              <a:cs typeface="Overlock"/>
              <a:sym typeface="Overlock"/>
            </a:endParaRPr>
          </a:p>
        </p:txBody>
      </p:sp>
      <p:sp>
        <p:nvSpPr>
          <p:cNvPr id="499" name="Google Shape;499;g1014e0440c1_0_3"/>
          <p:cNvSpPr txBox="1"/>
          <p:nvPr/>
        </p:nvSpPr>
        <p:spPr>
          <a:xfrm>
            <a:off x="9702400" y="4357813"/>
            <a:ext cx="13233600" cy="1805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en-US" sz="3900">
                <a:solidFill>
                  <a:schemeClr val="accent2"/>
                </a:solidFill>
                <a:latin typeface="Overlock"/>
                <a:ea typeface="Overlock"/>
                <a:cs typeface="Overlock"/>
                <a:sym typeface="Overlock"/>
              </a:rPr>
              <a:t>We believe youth are natural learners. When placed in a stimulating interactive environment, each youth’s potential can be fully realized.</a:t>
            </a:r>
            <a:endParaRPr b="1" sz="3900">
              <a:solidFill>
                <a:schemeClr val="accent2"/>
              </a:solidFill>
              <a:latin typeface="Overlock"/>
              <a:ea typeface="Overlock"/>
              <a:cs typeface="Overlock"/>
              <a:sym typeface="Overlock"/>
            </a:endParaRPr>
          </a:p>
        </p:txBody>
      </p:sp>
      <p:sp>
        <p:nvSpPr>
          <p:cNvPr id="500" name="Google Shape;500;g1014e0440c1_0_3"/>
          <p:cNvSpPr txBox="1"/>
          <p:nvPr/>
        </p:nvSpPr>
        <p:spPr>
          <a:xfrm>
            <a:off x="9702400" y="6656200"/>
            <a:ext cx="13413300" cy="2345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en-US" sz="3900">
                <a:solidFill>
                  <a:schemeClr val="accent2"/>
                </a:solidFill>
                <a:latin typeface="Overlock"/>
                <a:ea typeface="Overlock"/>
                <a:cs typeface="Overlock"/>
                <a:sym typeface="Overlock"/>
              </a:rPr>
              <a:t>We believe youth are curious, open-minded, honest, and accepting. Taking the time to observe them and listening to their ideas and thoughts will help foster parents and staff  fulfill each youth’s individual needs.</a:t>
            </a:r>
            <a:endParaRPr b="1" sz="3900">
              <a:solidFill>
                <a:schemeClr val="accent2"/>
              </a:solidFill>
              <a:latin typeface="Overlock"/>
              <a:ea typeface="Overlock"/>
              <a:cs typeface="Overlock"/>
              <a:sym typeface="Overlock"/>
            </a:endParaRPr>
          </a:p>
        </p:txBody>
      </p:sp>
      <p:sp>
        <p:nvSpPr>
          <p:cNvPr id="501" name="Google Shape;501;g1014e0440c1_0_3"/>
          <p:cNvSpPr txBox="1"/>
          <p:nvPr/>
        </p:nvSpPr>
        <p:spPr>
          <a:xfrm>
            <a:off x="9702400" y="9494875"/>
            <a:ext cx="13233600" cy="3378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en-US" sz="3900">
                <a:solidFill>
                  <a:schemeClr val="accent2"/>
                </a:solidFill>
                <a:latin typeface="Overlock"/>
                <a:ea typeface="Overlock"/>
                <a:cs typeface="Overlock"/>
                <a:sym typeface="Overlock"/>
              </a:rPr>
              <a:t>We believe that parents are the most important adults in a youth’s life. We want to develop a respectful partnership between parents and foster parents. We assist the youth when we provide support and encouragement for the parent(s).</a:t>
            </a:r>
            <a:endParaRPr b="1" sz="3900">
              <a:solidFill>
                <a:schemeClr val="accent2"/>
              </a:solidFill>
              <a:latin typeface="Overlock"/>
              <a:ea typeface="Overlock"/>
              <a:cs typeface="Overlock"/>
              <a:sym typeface="Overlock"/>
            </a:endParaRPr>
          </a:p>
          <a:p>
            <a:pPr indent="0" lvl="0" marL="0" rtl="0" algn="l">
              <a:lnSpc>
                <a:spcPct val="90000"/>
              </a:lnSpc>
              <a:spcBef>
                <a:spcPts val="2000"/>
              </a:spcBef>
              <a:spcAft>
                <a:spcPts val="0"/>
              </a:spcAft>
              <a:buNone/>
            </a:pPr>
            <a:r>
              <a:t/>
            </a:r>
            <a:endParaRPr sz="5600">
              <a:solidFill>
                <a:schemeClr val="dk1"/>
              </a:solidFill>
              <a:latin typeface="Overlock"/>
              <a:ea typeface="Overlock"/>
              <a:cs typeface="Overlock"/>
              <a:sym typeface="Overlock"/>
            </a:endParaRPr>
          </a:p>
        </p:txBody>
      </p:sp>
      <p:pic>
        <p:nvPicPr>
          <p:cNvPr id="502" name="Google Shape;502;g1014e0440c1_0_3"/>
          <p:cNvPicPr preferRelativeResize="0"/>
          <p:nvPr/>
        </p:nvPicPr>
        <p:blipFill rotWithShape="1">
          <a:blip r:embed="rId3">
            <a:alphaModFix amt="65000"/>
          </a:blip>
          <a:srcRect b="0" l="0" r="0" t="0"/>
          <a:stretch/>
        </p:blipFill>
        <p:spPr>
          <a:xfrm>
            <a:off x="1914307" y="1118263"/>
            <a:ext cx="3876162" cy="4172970"/>
          </a:xfrm>
          <a:prstGeom prst="rect">
            <a:avLst/>
          </a:prstGeom>
          <a:noFill/>
          <a:ln>
            <a:noFill/>
          </a:ln>
        </p:spPr>
      </p:pic>
      <p:pic>
        <p:nvPicPr>
          <p:cNvPr id="503" name="Google Shape;503;g1014e0440c1_0_3"/>
          <p:cNvPicPr preferRelativeResize="0"/>
          <p:nvPr/>
        </p:nvPicPr>
        <p:blipFill>
          <a:blip r:embed="rId4">
            <a:alphaModFix/>
          </a:blip>
          <a:stretch>
            <a:fillRect/>
          </a:stretch>
        </p:blipFill>
        <p:spPr>
          <a:xfrm>
            <a:off x="512863" y="7533388"/>
            <a:ext cx="7277618" cy="46622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1000"/>
                                        <p:tgtEl>
                                          <p:spTgt spid="496"/>
                                        </p:tgtEl>
                                        <p:attrNameLst>
                                          <p:attrName>ppt_w</p:attrName>
                                        </p:attrNameLst>
                                      </p:cBhvr>
                                      <p:tavLst>
                                        <p:tav fmla="" tm="0">
                                          <p:val>
                                            <p:strVal val="0"/>
                                          </p:val>
                                        </p:tav>
                                        <p:tav fmla="" tm="100000">
                                          <p:val>
                                            <p:strVal val="#ppt_w"/>
                                          </p:val>
                                        </p:tav>
                                      </p:tavLst>
                                    </p:anim>
                                    <p:anim calcmode="lin" valueType="num">
                                      <p:cBhvr additive="base">
                                        <p:cTn dur="1000"/>
                                        <p:tgtEl>
                                          <p:spTgt spid="4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1000"/>
                                        <p:tgtEl>
                                          <p:spTgt spid="4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gtEl>
                                        <p:attrNameLst>
                                          <p:attrName>style.visibility</p:attrName>
                                        </p:attrNameLst>
                                      </p:cBhvr>
                                      <p:to>
                                        <p:strVal val="visible"/>
                                      </p:to>
                                    </p:set>
                                    <p:anim calcmode="lin" valueType="num">
                                      <p:cBhvr additive="base">
                                        <p:cTn dur="1000"/>
                                        <p:tgtEl>
                                          <p:spTgt spid="4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1000"/>
                                        <p:tgtEl>
                                          <p:spTgt spid="4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0"/>
                                        </p:tgtEl>
                                        <p:attrNameLst>
                                          <p:attrName>style.visibility</p:attrName>
                                        </p:attrNameLst>
                                      </p:cBhvr>
                                      <p:to>
                                        <p:strVal val="visible"/>
                                      </p:to>
                                    </p:set>
                                    <p:anim calcmode="lin" valueType="num">
                                      <p:cBhvr additive="base">
                                        <p:cTn dur="1000"/>
                                        <p:tgtEl>
                                          <p:spTgt spid="5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1"/>
                                        </p:tgtEl>
                                        <p:attrNameLst>
                                          <p:attrName>style.visibility</p:attrName>
                                        </p:attrNameLst>
                                      </p:cBhvr>
                                      <p:to>
                                        <p:strVal val="visible"/>
                                      </p:to>
                                    </p:set>
                                    <p:anim calcmode="lin" valueType="num">
                                      <p:cBhvr additive="base">
                                        <p:cTn dur="1000"/>
                                        <p:tgtEl>
                                          <p:spTgt spid="5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75" name="Shape 775"/>
        <p:cNvGrpSpPr/>
        <p:nvPr/>
      </p:nvGrpSpPr>
      <p:grpSpPr>
        <a:xfrm>
          <a:off x="0" y="0"/>
          <a:ext cx="0" cy="0"/>
          <a:chOff x="0" y="0"/>
          <a:chExt cx="0" cy="0"/>
        </a:xfrm>
      </p:grpSpPr>
      <p:sp>
        <p:nvSpPr>
          <p:cNvPr id="776" name="Google Shape;776;gfc4cc24350_0_43"/>
          <p:cNvSpPr txBox="1"/>
          <p:nvPr/>
        </p:nvSpPr>
        <p:spPr>
          <a:xfrm>
            <a:off x="152400" y="1524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77" name="Google Shape;777;gfc4cc24350_0_43"/>
          <p:cNvSpPr/>
          <p:nvPr>
            <p:ph idx="2" type="pic"/>
          </p:nvPr>
        </p:nvSpPr>
        <p:spPr>
          <a:xfrm flipH="1">
            <a:off x="1537150" y="2906950"/>
            <a:ext cx="13497600" cy="1039800"/>
          </a:xfrm>
          <a:prstGeom prst="rect">
            <a:avLst/>
          </a:prstGeom>
        </p:spPr>
        <p:txBody>
          <a:bodyPr anchorCtr="0" anchor="ctr" bIns="45700" lIns="91425" spcFirstLastPara="1" rIns="91425" wrap="square" tIns="45700">
            <a:noAutofit/>
          </a:bodyPr>
          <a:lstStyle/>
          <a:p>
            <a:pPr indent="0" lvl="0" marL="0" rtl="0" algn="l">
              <a:lnSpc>
                <a:spcPct val="70000"/>
              </a:lnSpc>
              <a:spcBef>
                <a:spcPts val="2000"/>
              </a:spcBef>
              <a:spcAft>
                <a:spcPts val="0"/>
              </a:spcAft>
              <a:buNone/>
            </a:pPr>
            <a:r>
              <a:rPr lang="en-US" sz="3600">
                <a:solidFill>
                  <a:schemeClr val="lt1"/>
                </a:solidFill>
              </a:rPr>
              <a:t>How a youth experiences loss depends on many factors, including:</a:t>
            </a:r>
            <a:endParaRPr sz="3600">
              <a:solidFill>
                <a:schemeClr val="lt1"/>
              </a:solidFill>
              <a:latin typeface="Overlock"/>
              <a:ea typeface="Overlock"/>
              <a:cs typeface="Overlock"/>
              <a:sym typeface="Overlock"/>
            </a:endParaRPr>
          </a:p>
        </p:txBody>
      </p:sp>
      <p:sp>
        <p:nvSpPr>
          <p:cNvPr id="778" name="Google Shape;778;gfc4cc24350_0_43"/>
          <p:cNvSpPr txBox="1"/>
          <p:nvPr/>
        </p:nvSpPr>
        <p:spPr>
          <a:xfrm>
            <a:off x="2196375" y="4623750"/>
            <a:ext cx="9681000" cy="572700"/>
          </a:xfrm>
          <a:prstGeom prst="rect">
            <a:avLst/>
          </a:prstGeom>
          <a:noFill/>
          <a:ln>
            <a:noFill/>
          </a:ln>
        </p:spPr>
        <p:txBody>
          <a:bodyPr anchorCtr="0" anchor="t" bIns="91425" lIns="91425" spcFirstLastPara="1" rIns="91425" wrap="square" tIns="91425">
            <a:spAutoFit/>
          </a:bodyPr>
          <a:lstStyle/>
          <a:p>
            <a:pPr indent="-457200" lvl="0" marL="457200" rtl="0" algn="l">
              <a:lnSpc>
                <a:spcPct val="70000"/>
              </a:lnSpc>
              <a:spcBef>
                <a:spcPts val="200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The youth's developmental level</a:t>
            </a:r>
            <a:endParaRPr sz="3600"/>
          </a:p>
        </p:txBody>
      </p:sp>
      <p:sp>
        <p:nvSpPr>
          <p:cNvPr id="779" name="Google Shape;779;gfc4cc24350_0_43"/>
          <p:cNvSpPr txBox="1"/>
          <p:nvPr/>
        </p:nvSpPr>
        <p:spPr>
          <a:xfrm>
            <a:off x="2245200" y="5740863"/>
            <a:ext cx="9171600" cy="572700"/>
          </a:xfrm>
          <a:prstGeom prst="rect">
            <a:avLst/>
          </a:prstGeom>
          <a:noFill/>
          <a:ln>
            <a:noFill/>
          </a:ln>
        </p:spPr>
        <p:txBody>
          <a:bodyPr anchorCtr="0" anchor="t" bIns="91425" lIns="91425" spcFirstLastPara="1" rIns="91425" wrap="square" tIns="91425">
            <a:spAutoFit/>
          </a:bodyPr>
          <a:lstStyle/>
          <a:p>
            <a:pPr indent="-457200" lvl="0" marL="457200" rtl="0" algn="l">
              <a:lnSpc>
                <a:spcPct val="70000"/>
              </a:lnSpc>
              <a:spcBef>
                <a:spcPts val="200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The significance of the people separated</a:t>
            </a:r>
            <a:endParaRPr sz="3600"/>
          </a:p>
        </p:txBody>
      </p:sp>
      <p:sp>
        <p:nvSpPr>
          <p:cNvPr id="780" name="Google Shape;780;gfc4cc24350_0_43"/>
          <p:cNvSpPr txBox="1"/>
          <p:nvPr/>
        </p:nvSpPr>
        <p:spPr>
          <a:xfrm>
            <a:off x="2247675" y="6858000"/>
            <a:ext cx="10400100" cy="572700"/>
          </a:xfrm>
          <a:prstGeom prst="rect">
            <a:avLst/>
          </a:prstGeom>
          <a:noFill/>
          <a:ln>
            <a:noFill/>
          </a:ln>
        </p:spPr>
        <p:txBody>
          <a:bodyPr anchorCtr="0" anchor="t" bIns="91425" lIns="91425" spcFirstLastPara="1" rIns="91425" wrap="square" tIns="91425">
            <a:spAutoFit/>
          </a:bodyPr>
          <a:lstStyle/>
          <a:p>
            <a:pPr indent="-457200" lvl="0" marL="457200" rtl="0" algn="l">
              <a:lnSpc>
                <a:spcPct val="70000"/>
              </a:lnSpc>
              <a:spcBef>
                <a:spcPts val="200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Whether the separation is temporary or permanent</a:t>
            </a:r>
            <a:endParaRPr sz="3600"/>
          </a:p>
        </p:txBody>
      </p:sp>
      <p:sp>
        <p:nvSpPr>
          <p:cNvPr id="781" name="Google Shape;781;gfc4cc24350_0_43"/>
          <p:cNvSpPr txBox="1"/>
          <p:nvPr/>
        </p:nvSpPr>
        <p:spPr>
          <a:xfrm>
            <a:off x="2196375" y="7975125"/>
            <a:ext cx="10724700" cy="572700"/>
          </a:xfrm>
          <a:prstGeom prst="rect">
            <a:avLst/>
          </a:prstGeom>
          <a:noFill/>
          <a:ln>
            <a:noFill/>
          </a:ln>
        </p:spPr>
        <p:txBody>
          <a:bodyPr anchorCtr="0" anchor="t" bIns="91425" lIns="91425" spcFirstLastPara="1" rIns="91425" wrap="square" tIns="91425">
            <a:spAutoFit/>
          </a:bodyPr>
          <a:lstStyle/>
          <a:p>
            <a:pPr indent="-457200" lvl="0" marL="457200" rtl="0" algn="l">
              <a:lnSpc>
                <a:spcPct val="70000"/>
              </a:lnSpc>
              <a:spcBef>
                <a:spcPts val="200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The degree of familiarity of the new surroundings</a:t>
            </a:r>
            <a:endParaRPr sz="3600">
              <a:solidFill>
                <a:schemeClr val="dk1"/>
              </a:solidFill>
              <a:latin typeface="Calibri"/>
              <a:ea typeface="Calibri"/>
              <a:cs typeface="Calibri"/>
              <a:sym typeface="Calibri"/>
            </a:endParaRPr>
          </a:p>
        </p:txBody>
      </p:sp>
      <p:pic>
        <p:nvPicPr>
          <p:cNvPr id="782" name="Google Shape;782;gfc4cc24350_0_43"/>
          <p:cNvPicPr preferRelativeResize="0"/>
          <p:nvPr/>
        </p:nvPicPr>
        <p:blipFill rotWithShape="1">
          <a:blip r:embed="rId3">
            <a:alphaModFix amt="65000"/>
          </a:blip>
          <a:srcRect b="0" l="0" r="0" t="0"/>
          <a:stretch/>
        </p:blipFill>
        <p:spPr>
          <a:xfrm>
            <a:off x="1537150" y="693054"/>
            <a:ext cx="1536900" cy="1536900"/>
          </a:xfrm>
          <a:prstGeom prst="rect">
            <a:avLst/>
          </a:prstGeom>
          <a:noFill/>
          <a:ln>
            <a:noFill/>
          </a:ln>
        </p:spPr>
      </p:pic>
      <p:pic>
        <p:nvPicPr>
          <p:cNvPr id="783" name="Google Shape;783;gfc4cc24350_0_43"/>
          <p:cNvPicPr preferRelativeResize="0"/>
          <p:nvPr/>
        </p:nvPicPr>
        <p:blipFill>
          <a:blip r:embed="rId4">
            <a:alphaModFix/>
          </a:blip>
          <a:stretch>
            <a:fillRect/>
          </a:stretch>
        </p:blipFill>
        <p:spPr>
          <a:xfrm>
            <a:off x="15443450" y="6687550"/>
            <a:ext cx="7004076" cy="53139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BFCA"/>
        </a:solidFill>
      </p:bgPr>
    </p:bg>
    <p:spTree>
      <p:nvGrpSpPr>
        <p:cNvPr id="788" name="Shape 788"/>
        <p:cNvGrpSpPr/>
        <p:nvPr/>
      </p:nvGrpSpPr>
      <p:grpSpPr>
        <a:xfrm>
          <a:off x="0" y="0"/>
          <a:ext cx="0" cy="0"/>
          <a:chOff x="0" y="0"/>
          <a:chExt cx="0" cy="0"/>
        </a:xfrm>
      </p:grpSpPr>
      <p:pic>
        <p:nvPicPr>
          <p:cNvPr id="789" name="Google Shape;789;gfa841f2266_0_64"/>
          <p:cNvPicPr preferRelativeResize="0"/>
          <p:nvPr/>
        </p:nvPicPr>
        <p:blipFill rotWithShape="1">
          <a:blip r:embed="rId3">
            <a:alphaModFix amt="65000"/>
          </a:blip>
          <a:srcRect b="0" l="0" r="0" t="0"/>
          <a:stretch/>
        </p:blipFill>
        <p:spPr>
          <a:xfrm>
            <a:off x="9226689" y="4493275"/>
            <a:ext cx="4135902" cy="4119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08" name="Shape 508"/>
        <p:cNvGrpSpPr/>
        <p:nvPr/>
      </p:nvGrpSpPr>
      <p:grpSpPr>
        <a:xfrm>
          <a:off x="0" y="0"/>
          <a:ext cx="0" cy="0"/>
          <a:chOff x="0" y="0"/>
          <a:chExt cx="0" cy="0"/>
        </a:xfrm>
      </p:grpSpPr>
      <p:sp>
        <p:nvSpPr>
          <p:cNvPr id="509" name="Google Shape;509;g1014e0440c1_0_25"/>
          <p:cNvSpPr/>
          <p:nvPr>
            <p:ph idx="2" type="pic"/>
          </p:nvPr>
        </p:nvSpPr>
        <p:spPr>
          <a:xfrm>
            <a:off x="789550" y="3587700"/>
            <a:ext cx="5223300" cy="7587000"/>
          </a:xfrm>
          <a:prstGeom prst="rect">
            <a:avLst/>
          </a:prstGeom>
        </p:spPr>
        <p:txBody>
          <a:bodyPr anchorCtr="0" anchor="ctr" bIns="45700" lIns="91425" spcFirstLastPara="1" rIns="91425" wrap="square" tIns="45700">
            <a:noAutofit/>
          </a:bodyPr>
          <a:lstStyle/>
          <a:p>
            <a:pPr indent="0" lvl="0" marL="0" rtl="0" algn="ctr">
              <a:spcBef>
                <a:spcPts val="2000"/>
              </a:spcBef>
              <a:spcAft>
                <a:spcPts val="0"/>
              </a:spcAft>
              <a:buNone/>
            </a:pPr>
            <a:r>
              <a:rPr lang="en-US" sz="3600">
                <a:solidFill>
                  <a:schemeClr val="accent3"/>
                </a:solidFill>
                <a:latin typeface="Overlock"/>
                <a:ea typeface="Overlock"/>
                <a:cs typeface="Overlock"/>
                <a:sym typeface="Overlock"/>
              </a:rPr>
              <a:t>To provide safe spaces for youth to thrive, meet their goals, and become the best citizens they can be. </a:t>
            </a:r>
            <a:endParaRPr sz="3600">
              <a:solidFill>
                <a:schemeClr val="accent3"/>
              </a:solidFill>
              <a:latin typeface="Overlock"/>
              <a:ea typeface="Overlock"/>
              <a:cs typeface="Overlock"/>
              <a:sym typeface="Overlock"/>
            </a:endParaRPr>
          </a:p>
          <a:p>
            <a:pPr indent="0" lvl="0" marL="0" rtl="0" algn="ctr">
              <a:spcBef>
                <a:spcPts val="2000"/>
              </a:spcBef>
              <a:spcAft>
                <a:spcPts val="0"/>
              </a:spcAft>
              <a:buNone/>
            </a:pPr>
            <a:r>
              <a:t/>
            </a:r>
            <a:endParaRPr sz="3600"/>
          </a:p>
        </p:txBody>
      </p:sp>
      <p:sp>
        <p:nvSpPr>
          <p:cNvPr id="510" name="Google Shape;510;g1014e0440c1_0_25"/>
          <p:cNvSpPr/>
          <p:nvPr>
            <p:ph idx="3" type="pic"/>
          </p:nvPr>
        </p:nvSpPr>
        <p:spPr>
          <a:xfrm>
            <a:off x="6628100" y="3587700"/>
            <a:ext cx="5223300" cy="7587000"/>
          </a:xfrm>
          <a:prstGeom prst="rect">
            <a:avLst/>
          </a:prstGeom>
        </p:spPr>
        <p:txBody>
          <a:bodyPr anchorCtr="0" anchor="ctr" bIns="45700" lIns="91425" spcFirstLastPara="1" rIns="91425" wrap="square" tIns="45700">
            <a:noAutofit/>
          </a:bodyPr>
          <a:lstStyle/>
          <a:p>
            <a:pPr indent="0" lvl="0" marL="0" rtl="0" algn="ctr">
              <a:spcBef>
                <a:spcPts val="2000"/>
              </a:spcBef>
              <a:spcAft>
                <a:spcPts val="0"/>
              </a:spcAft>
              <a:buNone/>
            </a:pPr>
            <a:r>
              <a:rPr lang="en-US" sz="3500">
                <a:solidFill>
                  <a:schemeClr val="accent3"/>
                </a:solidFill>
                <a:latin typeface="Overlock"/>
                <a:ea typeface="Overlock"/>
                <a:cs typeface="Overlock"/>
                <a:sym typeface="Overlock"/>
              </a:rPr>
              <a:t>Ensure that staff and foster parents receive ongoing and professionally updated resources and professional training that is required for certification to further their understanding of youth growth and development. As a model of youth development professionalism, we are dedicated to youth and open to growth and change.</a:t>
            </a:r>
            <a:endParaRPr sz="3500">
              <a:solidFill>
                <a:schemeClr val="accent3"/>
              </a:solidFill>
              <a:latin typeface="Overlock"/>
              <a:ea typeface="Overlock"/>
              <a:cs typeface="Overlock"/>
              <a:sym typeface="Overlock"/>
            </a:endParaRPr>
          </a:p>
        </p:txBody>
      </p:sp>
      <p:sp>
        <p:nvSpPr>
          <p:cNvPr id="511" name="Google Shape;511;g1014e0440c1_0_25"/>
          <p:cNvSpPr/>
          <p:nvPr>
            <p:ph idx="4" type="pic"/>
          </p:nvPr>
        </p:nvSpPr>
        <p:spPr>
          <a:xfrm>
            <a:off x="12589975" y="3587700"/>
            <a:ext cx="5223300" cy="7587000"/>
          </a:xfrm>
          <a:prstGeom prst="rect">
            <a:avLst/>
          </a:prstGeom>
        </p:spPr>
        <p:txBody>
          <a:bodyPr anchorCtr="0" anchor="ctr" bIns="45700" lIns="91425" spcFirstLastPara="1" rIns="91425" wrap="square" tIns="45700">
            <a:noAutofit/>
          </a:bodyPr>
          <a:lstStyle/>
          <a:p>
            <a:pPr indent="0" lvl="0" marL="0" rtl="0" algn="ctr">
              <a:spcBef>
                <a:spcPts val="2000"/>
              </a:spcBef>
              <a:spcAft>
                <a:spcPts val="0"/>
              </a:spcAft>
              <a:buNone/>
            </a:pPr>
            <a:r>
              <a:rPr lang="en-US" sz="3300">
                <a:solidFill>
                  <a:schemeClr val="accent3"/>
                </a:solidFill>
                <a:latin typeface="Overlock"/>
                <a:ea typeface="Overlock"/>
                <a:cs typeface="Overlock"/>
                <a:sym typeface="Overlock"/>
              </a:rPr>
              <a:t>To provide a safe and rich learning experience designed to meet the individual and developmental needs of youth in care. The Individual Service Plan (ISP) support developmentally appropriate experiences that represent and reflect a commitment to youth’s positive growth socially, emotionally, physically, cognitively and creatively.</a:t>
            </a:r>
            <a:endParaRPr sz="3300">
              <a:solidFill>
                <a:schemeClr val="accent3"/>
              </a:solidFill>
              <a:latin typeface="Overlock"/>
              <a:ea typeface="Overlock"/>
              <a:cs typeface="Overlock"/>
              <a:sym typeface="Overlock"/>
            </a:endParaRPr>
          </a:p>
          <a:p>
            <a:pPr indent="0" lvl="0" marL="0" rtl="0" algn="ctr">
              <a:spcBef>
                <a:spcPts val="2000"/>
              </a:spcBef>
              <a:spcAft>
                <a:spcPts val="0"/>
              </a:spcAft>
              <a:buNone/>
            </a:pPr>
            <a:r>
              <a:t/>
            </a:r>
            <a:endParaRPr sz="3300">
              <a:latin typeface="Overlock"/>
              <a:ea typeface="Overlock"/>
              <a:cs typeface="Overlock"/>
              <a:sym typeface="Overlock"/>
            </a:endParaRPr>
          </a:p>
        </p:txBody>
      </p:sp>
      <p:sp>
        <p:nvSpPr>
          <p:cNvPr id="512" name="Google Shape;512;g1014e0440c1_0_25"/>
          <p:cNvSpPr/>
          <p:nvPr>
            <p:ph idx="5" type="pic"/>
          </p:nvPr>
        </p:nvSpPr>
        <p:spPr>
          <a:xfrm>
            <a:off x="18374350" y="3587700"/>
            <a:ext cx="5223300" cy="7587000"/>
          </a:xfrm>
          <a:prstGeom prst="rect">
            <a:avLst/>
          </a:prstGeom>
        </p:spPr>
        <p:txBody>
          <a:bodyPr anchorCtr="0" anchor="ctr" bIns="45700" lIns="91425" spcFirstLastPara="1" rIns="91425" wrap="square" tIns="45700">
            <a:noAutofit/>
          </a:bodyPr>
          <a:lstStyle/>
          <a:p>
            <a:pPr indent="0" lvl="0" marL="0" rtl="0" algn="ctr">
              <a:spcBef>
                <a:spcPts val="2000"/>
              </a:spcBef>
              <a:spcAft>
                <a:spcPts val="0"/>
              </a:spcAft>
              <a:buNone/>
            </a:pPr>
            <a:r>
              <a:rPr lang="en-US" sz="3600">
                <a:solidFill>
                  <a:schemeClr val="accent3"/>
                </a:solidFill>
                <a:latin typeface="Overlock"/>
                <a:ea typeface="Overlock"/>
                <a:cs typeface="Overlock"/>
                <a:sym typeface="Overlock"/>
              </a:rPr>
              <a:t>To partner with parents by supporting their role as the most influential person in their youth’s life</a:t>
            </a:r>
            <a:endParaRPr sz="3600">
              <a:solidFill>
                <a:schemeClr val="accent3"/>
              </a:solidFill>
              <a:latin typeface="Overlock"/>
              <a:ea typeface="Overlock"/>
              <a:cs typeface="Overlock"/>
              <a:sym typeface="Overlock"/>
            </a:endParaRPr>
          </a:p>
          <a:p>
            <a:pPr indent="0" lvl="0" marL="0" rtl="0" algn="ctr">
              <a:lnSpc>
                <a:spcPct val="100000"/>
              </a:lnSpc>
              <a:spcBef>
                <a:spcPts val="0"/>
              </a:spcBef>
              <a:spcAft>
                <a:spcPts val="0"/>
              </a:spcAft>
              <a:buNone/>
            </a:pPr>
            <a:r>
              <a:t/>
            </a:r>
            <a:endParaRPr sz="3600">
              <a:solidFill>
                <a:schemeClr val="accent3"/>
              </a:solidFill>
              <a:latin typeface="Overlock"/>
              <a:ea typeface="Overlock"/>
              <a:cs typeface="Overlock"/>
              <a:sym typeface="Overlock"/>
            </a:endParaRPr>
          </a:p>
          <a:p>
            <a:pPr indent="0" lvl="0" marL="0" rtl="0" algn="ctr">
              <a:spcBef>
                <a:spcPts val="2000"/>
              </a:spcBef>
              <a:spcAft>
                <a:spcPts val="0"/>
              </a:spcAft>
              <a:buNone/>
            </a:pPr>
            <a:r>
              <a:t/>
            </a:r>
            <a:endParaRPr/>
          </a:p>
        </p:txBody>
      </p:sp>
      <p:sp>
        <p:nvSpPr>
          <p:cNvPr id="513" name="Google Shape;513;g1014e0440c1_0_25"/>
          <p:cNvSpPr txBox="1"/>
          <p:nvPr/>
        </p:nvSpPr>
        <p:spPr>
          <a:xfrm>
            <a:off x="6012825" y="940688"/>
            <a:ext cx="12361500" cy="1514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2000"/>
              </a:spcBef>
              <a:spcAft>
                <a:spcPts val="0"/>
              </a:spcAft>
              <a:buNone/>
            </a:pPr>
            <a:r>
              <a:rPr b="1" lang="en-US" sz="9600">
                <a:solidFill>
                  <a:schemeClr val="dk2"/>
                </a:solidFill>
                <a:latin typeface="Playball"/>
                <a:ea typeface="Playball"/>
                <a:cs typeface="Playball"/>
                <a:sym typeface="Playball"/>
              </a:rPr>
              <a:t>Our Goals</a:t>
            </a:r>
            <a:endParaRPr b="1" sz="9600">
              <a:solidFill>
                <a:schemeClr val="dk2"/>
              </a:solidFill>
              <a:latin typeface="Playball"/>
              <a:ea typeface="Playball"/>
              <a:cs typeface="Playball"/>
              <a:sym typeface="Playball"/>
            </a:endParaRPr>
          </a:p>
        </p:txBody>
      </p:sp>
      <p:pic>
        <p:nvPicPr>
          <p:cNvPr id="514" name="Google Shape;514;g1014e0440c1_0_25"/>
          <p:cNvPicPr preferRelativeResize="0"/>
          <p:nvPr/>
        </p:nvPicPr>
        <p:blipFill rotWithShape="1">
          <a:blip r:embed="rId3">
            <a:alphaModFix amt="65000"/>
          </a:blip>
          <a:srcRect b="0" l="0" r="0" t="0"/>
          <a:stretch/>
        </p:blipFill>
        <p:spPr>
          <a:xfrm>
            <a:off x="21543375" y="11344687"/>
            <a:ext cx="2054274" cy="22115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gtEl>
                                        <p:attrNameLst>
                                          <p:attrName>style.visibility</p:attrName>
                                        </p:attrNameLst>
                                      </p:cBhvr>
                                      <p:to>
                                        <p:strVal val="visible"/>
                                      </p:to>
                                    </p:set>
                                    <p:anim calcmode="lin" valueType="num">
                                      <p:cBhvr additive="base">
                                        <p:cTn dur="1000"/>
                                        <p:tgtEl>
                                          <p:spTgt spid="513"/>
                                        </p:tgtEl>
                                        <p:attrNameLst>
                                          <p:attrName>ppt_w</p:attrName>
                                        </p:attrNameLst>
                                      </p:cBhvr>
                                      <p:tavLst>
                                        <p:tav fmla="" tm="0">
                                          <p:val>
                                            <p:strVal val="0"/>
                                          </p:val>
                                        </p:tav>
                                        <p:tav fmla="" tm="100000">
                                          <p:val>
                                            <p:strVal val="#ppt_w"/>
                                          </p:val>
                                        </p:tav>
                                      </p:tavLst>
                                    </p:anim>
                                    <p:anim calcmode="lin" valueType="num">
                                      <p:cBhvr additive="base">
                                        <p:cTn dur="1000"/>
                                        <p:tgtEl>
                                          <p:spTgt spid="5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1000"/>
                                        <p:tgtEl>
                                          <p:spTgt spid="5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1000"/>
                                        <p:tgtEl>
                                          <p:spTgt spid="5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11"/>
                                        </p:tgtEl>
                                        <p:attrNameLst>
                                          <p:attrName>style.visibility</p:attrName>
                                        </p:attrNameLst>
                                      </p:cBhvr>
                                      <p:to>
                                        <p:strVal val="visible"/>
                                      </p:to>
                                    </p:set>
                                    <p:anim calcmode="lin" valueType="num">
                                      <p:cBhvr additive="base">
                                        <p:cTn dur="1000"/>
                                        <p:tgtEl>
                                          <p:spTgt spid="51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12"/>
                                        </p:tgtEl>
                                        <p:attrNameLst>
                                          <p:attrName>style.visibility</p:attrName>
                                        </p:attrNameLst>
                                      </p:cBhvr>
                                      <p:to>
                                        <p:strVal val="visible"/>
                                      </p:to>
                                    </p:set>
                                    <p:anim calcmode="lin" valueType="num">
                                      <p:cBhvr additive="base">
                                        <p:cTn dur="1000"/>
                                        <p:tgtEl>
                                          <p:spTgt spid="5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18" name="Shape 518"/>
        <p:cNvGrpSpPr/>
        <p:nvPr/>
      </p:nvGrpSpPr>
      <p:grpSpPr>
        <a:xfrm>
          <a:off x="0" y="0"/>
          <a:ext cx="0" cy="0"/>
          <a:chOff x="0" y="0"/>
          <a:chExt cx="0" cy="0"/>
        </a:xfrm>
      </p:grpSpPr>
      <p:sp>
        <p:nvSpPr>
          <p:cNvPr id="519" name="Google Shape;519;p5"/>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520" name="Google Shape;520;p5"/>
          <p:cNvPicPr preferRelativeResize="0"/>
          <p:nvPr>
            <p:ph idx="2" type="pic"/>
          </p:nvPr>
        </p:nvPicPr>
        <p:blipFill rotWithShape="1">
          <a:blip r:embed="rId3">
            <a:alphaModFix/>
          </a:blip>
          <a:srcRect b="0" l="12866" r="12866" t="0"/>
          <a:stretch/>
        </p:blipFill>
        <p:spPr>
          <a:xfrm flipH="1">
            <a:off x="16259275" y="0"/>
            <a:ext cx="8127900" cy="13716000"/>
          </a:xfrm>
          <a:prstGeom prst="rect">
            <a:avLst/>
          </a:prstGeom>
          <a:solidFill>
            <a:schemeClr val="accent5"/>
          </a:solidFill>
          <a:ln>
            <a:noFill/>
          </a:ln>
        </p:spPr>
      </p:pic>
      <p:sp>
        <p:nvSpPr>
          <p:cNvPr id="521" name="Google Shape;521;p5"/>
          <p:cNvSpPr txBox="1"/>
          <p:nvPr/>
        </p:nvSpPr>
        <p:spPr>
          <a:xfrm>
            <a:off x="1611725" y="1693350"/>
            <a:ext cx="13611600" cy="20997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800" u="none" cap="none" strike="noStrike">
                <a:solidFill>
                  <a:schemeClr val="dk1"/>
                </a:solidFill>
                <a:latin typeface="Overlock"/>
                <a:ea typeface="Overlock"/>
                <a:cs typeface="Overlock"/>
                <a:sym typeface="Overlock"/>
              </a:rPr>
              <a:t>Our Objectives</a:t>
            </a:r>
            <a:endParaRPr sz="10800">
              <a:solidFill>
                <a:schemeClr val="dk1"/>
              </a:solidFill>
              <a:latin typeface="Overlock"/>
              <a:ea typeface="Overlock"/>
              <a:cs typeface="Overlock"/>
              <a:sym typeface="Overlock"/>
            </a:endParaRPr>
          </a:p>
        </p:txBody>
      </p:sp>
      <p:sp>
        <p:nvSpPr>
          <p:cNvPr id="522" name="Google Shape;522;p5"/>
          <p:cNvSpPr txBox="1"/>
          <p:nvPr/>
        </p:nvSpPr>
        <p:spPr>
          <a:xfrm>
            <a:off x="2282175" y="2743200"/>
            <a:ext cx="13145400" cy="5725800"/>
          </a:xfrm>
          <a:prstGeom prst="rect">
            <a:avLst/>
          </a:prstGeom>
          <a:noFill/>
          <a:ln>
            <a:noFill/>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800"/>
              </a:spcBef>
              <a:spcAft>
                <a:spcPts val="0"/>
              </a:spcAft>
              <a:buClr>
                <a:srgbClr val="000000"/>
              </a:buClr>
              <a:buFont typeface="Arial"/>
              <a:buNone/>
            </a:pPr>
            <a:r>
              <a:rPr b="1" lang="en-US" sz="4900">
                <a:solidFill>
                  <a:schemeClr val="dk1"/>
                </a:solidFill>
                <a:latin typeface="Overlock"/>
                <a:ea typeface="Overlock"/>
                <a:cs typeface="Overlock"/>
                <a:sym typeface="Overlock"/>
              </a:rPr>
              <a:t>To offer a program model in a richly diverse setting that supports youth and their families as members of the community.</a:t>
            </a:r>
            <a:endParaRPr b="1" sz="4900">
              <a:solidFill>
                <a:schemeClr val="dk1"/>
              </a:solidFill>
              <a:latin typeface="Overlock"/>
              <a:ea typeface="Overlock"/>
              <a:cs typeface="Overlock"/>
              <a:sym typeface="Overlock"/>
            </a:endParaRPr>
          </a:p>
          <a:p>
            <a:pPr indent="0" lvl="0" marL="0" rtl="0" algn="ctr">
              <a:spcBef>
                <a:spcPts val="0"/>
              </a:spcBef>
              <a:spcAft>
                <a:spcPts val="0"/>
              </a:spcAft>
              <a:buClr>
                <a:srgbClr val="000000"/>
              </a:buClr>
              <a:buFont typeface="Arial"/>
              <a:buNone/>
            </a:pPr>
            <a:r>
              <a:t/>
            </a:r>
            <a:endParaRPr b="1" sz="6000">
              <a:solidFill>
                <a:srgbClr val="FFFF00"/>
              </a:solidFill>
              <a:latin typeface="Overlock"/>
              <a:ea typeface="Overlock"/>
              <a:cs typeface="Overlock"/>
              <a:sym typeface="Overlock"/>
            </a:endParaRPr>
          </a:p>
          <a:p>
            <a:pPr indent="0" lvl="0" marL="0" rtl="0" algn="ctr">
              <a:spcBef>
                <a:spcPts val="0"/>
              </a:spcBef>
              <a:spcAft>
                <a:spcPts val="0"/>
              </a:spcAft>
              <a:buNone/>
            </a:pPr>
            <a:r>
              <a:t/>
            </a:r>
            <a:endParaRPr b="1" sz="6000">
              <a:solidFill>
                <a:srgbClr val="4A86E8"/>
              </a:solidFill>
              <a:latin typeface="Overlock"/>
              <a:ea typeface="Overlock"/>
              <a:cs typeface="Overlock"/>
              <a:sym typeface="Overlock"/>
            </a:endParaRPr>
          </a:p>
        </p:txBody>
      </p:sp>
      <p:sp>
        <p:nvSpPr>
          <p:cNvPr id="523" name="Google Shape;523;p5"/>
          <p:cNvSpPr txBox="1"/>
          <p:nvPr/>
        </p:nvSpPr>
        <p:spPr>
          <a:xfrm>
            <a:off x="2282175" y="7325850"/>
            <a:ext cx="12941100" cy="3201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4900">
                <a:solidFill>
                  <a:schemeClr val="dk1"/>
                </a:solidFill>
                <a:latin typeface="Overlock"/>
                <a:ea typeface="Overlock"/>
                <a:cs typeface="Overlock"/>
                <a:sym typeface="Overlock"/>
              </a:rPr>
              <a:t>To provide safe, reliable, inclusive, and culturally relevant </a:t>
            </a:r>
            <a:r>
              <a:rPr b="1" lang="en-US" sz="4900">
                <a:solidFill>
                  <a:schemeClr val="dk1"/>
                </a:solidFill>
                <a:latin typeface="Overlock"/>
                <a:ea typeface="Overlock"/>
                <a:cs typeface="Overlock"/>
                <a:sym typeface="Overlock"/>
              </a:rPr>
              <a:t>youth</a:t>
            </a:r>
            <a:r>
              <a:rPr b="1" lang="en-US" sz="4900">
                <a:solidFill>
                  <a:schemeClr val="dk1"/>
                </a:solidFill>
                <a:latin typeface="Overlock"/>
                <a:ea typeface="Overlock"/>
                <a:cs typeface="Overlock"/>
                <a:sym typeface="Overlock"/>
              </a:rPr>
              <a:t> caring services in partnership with families, foster parents, state caseworkers, and other community partners.</a:t>
            </a:r>
            <a:endParaRPr b="1" sz="4900">
              <a:solidFill>
                <a:schemeClr val="dk1"/>
              </a:solidFill>
              <a:latin typeface="Overlock"/>
              <a:ea typeface="Overlock"/>
              <a:cs typeface="Overlock"/>
              <a:sym typeface="Overlock"/>
            </a:endParaRPr>
          </a:p>
        </p:txBody>
      </p:sp>
    </p:spTree>
  </p:cSld>
  <p:clrMapOvr>
    <a:masterClrMapping/>
  </p:clrMapOvr>
  <mc:AlternateContent>
    <mc:Choice Requires="p14">
      <p:transition spd="slow" p14:dur="37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1000"/>
                                        <p:tgtEl>
                                          <p:spTgt spid="521"/>
                                        </p:tgtEl>
                                        <p:attrNameLst>
                                          <p:attrName>ppt_w</p:attrName>
                                        </p:attrNameLst>
                                      </p:cBhvr>
                                      <p:tavLst>
                                        <p:tav fmla="" tm="0">
                                          <p:val>
                                            <p:strVal val="0"/>
                                          </p:val>
                                        </p:tav>
                                        <p:tav fmla="" tm="100000">
                                          <p:val>
                                            <p:strVal val="#ppt_w"/>
                                          </p:val>
                                        </p:tav>
                                      </p:tavLst>
                                    </p:anim>
                                    <p:anim calcmode="lin" valueType="num">
                                      <p:cBhvr additive="base">
                                        <p:cTn dur="1000"/>
                                        <p:tgtEl>
                                          <p:spTgt spid="5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7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27" name="Shape 527"/>
        <p:cNvGrpSpPr/>
        <p:nvPr/>
      </p:nvGrpSpPr>
      <p:grpSpPr>
        <a:xfrm>
          <a:off x="0" y="0"/>
          <a:ext cx="0" cy="0"/>
          <a:chOff x="0" y="0"/>
          <a:chExt cx="0" cy="0"/>
        </a:xfrm>
      </p:grpSpPr>
      <p:sp>
        <p:nvSpPr>
          <p:cNvPr id="528" name="Google Shape;528;g1014e0440c1_0_181"/>
          <p:cNvSpPr/>
          <p:nvPr/>
        </p:nvSpPr>
        <p:spPr>
          <a:xfrm>
            <a:off x="-1" y="4563291"/>
            <a:ext cx="748800" cy="4580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529" name="Google Shape;529;g1014e0440c1_0_181"/>
          <p:cNvPicPr preferRelativeResize="0"/>
          <p:nvPr>
            <p:ph idx="2" type="pic"/>
          </p:nvPr>
        </p:nvPicPr>
        <p:blipFill rotWithShape="1">
          <a:blip r:embed="rId3">
            <a:alphaModFix/>
          </a:blip>
          <a:srcRect b="0" l="12862" r="12870" t="0"/>
          <a:stretch/>
        </p:blipFill>
        <p:spPr>
          <a:xfrm flipH="1">
            <a:off x="16259275" y="0"/>
            <a:ext cx="8127900" cy="13716000"/>
          </a:xfrm>
          <a:prstGeom prst="rect">
            <a:avLst/>
          </a:prstGeom>
          <a:solidFill>
            <a:schemeClr val="accent5"/>
          </a:solidFill>
          <a:ln>
            <a:noFill/>
          </a:ln>
        </p:spPr>
      </p:pic>
      <p:sp>
        <p:nvSpPr>
          <p:cNvPr id="530" name="Google Shape;530;g1014e0440c1_0_181"/>
          <p:cNvSpPr txBox="1"/>
          <p:nvPr/>
        </p:nvSpPr>
        <p:spPr>
          <a:xfrm>
            <a:off x="1611725" y="1693350"/>
            <a:ext cx="13611600" cy="20997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800" u="none" cap="none" strike="noStrike">
                <a:solidFill>
                  <a:schemeClr val="dk1"/>
                </a:solidFill>
                <a:latin typeface="Overlock"/>
                <a:ea typeface="Overlock"/>
                <a:cs typeface="Overlock"/>
                <a:sym typeface="Overlock"/>
              </a:rPr>
              <a:t>Our Objectives</a:t>
            </a:r>
            <a:endParaRPr sz="10800">
              <a:solidFill>
                <a:schemeClr val="dk1"/>
              </a:solidFill>
              <a:latin typeface="Overlock"/>
              <a:ea typeface="Overlock"/>
              <a:cs typeface="Overlock"/>
              <a:sym typeface="Overlock"/>
            </a:endParaRPr>
          </a:p>
        </p:txBody>
      </p:sp>
      <p:sp>
        <p:nvSpPr>
          <p:cNvPr id="531" name="Google Shape;531;g1014e0440c1_0_181"/>
          <p:cNvSpPr txBox="1"/>
          <p:nvPr/>
        </p:nvSpPr>
        <p:spPr>
          <a:xfrm>
            <a:off x="1615288" y="4152400"/>
            <a:ext cx="13777500" cy="4063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Overlock"/>
                <a:ea typeface="Overlock"/>
                <a:cs typeface="Overlock"/>
                <a:sym typeface="Overlock"/>
              </a:rPr>
              <a:t>To foster communication and promote relationships that build upon the family culture and to promote respect and cultural sensitivity among youth, families and foster parents.</a:t>
            </a:r>
            <a:endParaRPr b="1" sz="4800">
              <a:solidFill>
                <a:schemeClr val="dk1"/>
              </a:solidFill>
              <a:latin typeface="Overlock"/>
              <a:ea typeface="Overlock"/>
              <a:cs typeface="Overlock"/>
              <a:sym typeface="Overlock"/>
            </a:endParaRPr>
          </a:p>
          <a:p>
            <a:pPr indent="0" lvl="0" marL="0" rtl="0" algn="ctr">
              <a:spcBef>
                <a:spcPts val="0"/>
              </a:spcBef>
              <a:spcAft>
                <a:spcPts val="0"/>
              </a:spcAft>
              <a:buNone/>
            </a:pPr>
            <a:r>
              <a:t/>
            </a:r>
            <a:endParaRPr b="1" sz="6000">
              <a:solidFill>
                <a:srgbClr val="FFFF00"/>
              </a:solidFill>
              <a:latin typeface="Overlock"/>
              <a:ea typeface="Overlock"/>
              <a:cs typeface="Overlock"/>
              <a:sym typeface="Overlock"/>
            </a:endParaRPr>
          </a:p>
        </p:txBody>
      </p:sp>
      <p:sp>
        <p:nvSpPr>
          <p:cNvPr id="532" name="Google Shape;532;g1014e0440c1_0_181"/>
          <p:cNvSpPr txBox="1"/>
          <p:nvPr/>
        </p:nvSpPr>
        <p:spPr>
          <a:xfrm>
            <a:off x="1615300" y="7919200"/>
            <a:ext cx="14077800" cy="3140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Overlock"/>
                <a:ea typeface="Overlock"/>
                <a:cs typeface="Overlock"/>
                <a:sym typeface="Overlock"/>
              </a:rPr>
              <a:t>To assist </a:t>
            </a:r>
            <a:r>
              <a:rPr b="1" lang="en-US" sz="4800">
                <a:solidFill>
                  <a:schemeClr val="dk1"/>
                </a:solidFill>
                <a:latin typeface="Overlock"/>
                <a:ea typeface="Overlock"/>
                <a:cs typeface="Overlock"/>
                <a:sym typeface="Overlock"/>
              </a:rPr>
              <a:t>youth</a:t>
            </a:r>
            <a:r>
              <a:rPr b="1" lang="en-US" sz="4800">
                <a:solidFill>
                  <a:schemeClr val="dk1"/>
                </a:solidFill>
                <a:latin typeface="Overlock"/>
                <a:ea typeface="Overlock"/>
                <a:cs typeface="Overlock"/>
                <a:sym typeface="Overlock"/>
              </a:rPr>
              <a:t> in gaining a sense of confidence and competence by fostering the ability to make choices and decisions within the home and within the community.</a:t>
            </a:r>
            <a:endParaRPr b="1" sz="4800">
              <a:solidFill>
                <a:schemeClr val="dk1"/>
              </a:solidFill>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0"/>
                                        </p:tgtEl>
                                        <p:attrNameLst>
                                          <p:attrName>style.visibility</p:attrName>
                                        </p:attrNameLst>
                                      </p:cBhvr>
                                      <p:to>
                                        <p:strVal val="visible"/>
                                      </p:to>
                                    </p:set>
                                    <p:anim calcmode="lin" valueType="num">
                                      <p:cBhvr additive="base">
                                        <p:cTn dur="1000"/>
                                        <p:tgtEl>
                                          <p:spTgt spid="530"/>
                                        </p:tgtEl>
                                        <p:attrNameLst>
                                          <p:attrName>ppt_w</p:attrName>
                                        </p:attrNameLst>
                                      </p:cBhvr>
                                      <p:tavLst>
                                        <p:tav fmla="" tm="0">
                                          <p:val>
                                            <p:strVal val="0"/>
                                          </p:val>
                                        </p:tav>
                                        <p:tav fmla="" tm="100000">
                                          <p:val>
                                            <p:strVal val="#ppt_w"/>
                                          </p:val>
                                        </p:tav>
                                      </p:tavLst>
                                    </p:anim>
                                    <p:anim calcmode="lin" valueType="num">
                                      <p:cBhvr additive="base">
                                        <p:cTn dur="1000"/>
                                        <p:tgtEl>
                                          <p:spTgt spid="5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2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36" name="Shape 536"/>
        <p:cNvGrpSpPr/>
        <p:nvPr/>
      </p:nvGrpSpPr>
      <p:grpSpPr>
        <a:xfrm>
          <a:off x="0" y="0"/>
          <a:ext cx="0" cy="0"/>
          <a:chOff x="0" y="0"/>
          <a:chExt cx="0" cy="0"/>
        </a:xfrm>
      </p:grpSpPr>
      <p:sp>
        <p:nvSpPr>
          <p:cNvPr id="537" name="Google Shape;537;g1014e0440c1_0_195"/>
          <p:cNvSpPr/>
          <p:nvPr/>
        </p:nvSpPr>
        <p:spPr>
          <a:xfrm>
            <a:off x="-1" y="4563291"/>
            <a:ext cx="748800" cy="4580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538" name="Google Shape;538;g1014e0440c1_0_195"/>
          <p:cNvPicPr preferRelativeResize="0"/>
          <p:nvPr>
            <p:ph idx="2" type="pic"/>
          </p:nvPr>
        </p:nvPicPr>
        <p:blipFill rotWithShape="1">
          <a:blip r:embed="rId3">
            <a:alphaModFix/>
          </a:blip>
          <a:srcRect b="0" l="12862" r="12870" t="0"/>
          <a:stretch/>
        </p:blipFill>
        <p:spPr>
          <a:xfrm flipH="1">
            <a:off x="16259275" y="0"/>
            <a:ext cx="8127900" cy="13716000"/>
          </a:xfrm>
          <a:prstGeom prst="rect">
            <a:avLst/>
          </a:prstGeom>
          <a:solidFill>
            <a:schemeClr val="accent5"/>
          </a:solidFill>
          <a:ln>
            <a:noFill/>
          </a:ln>
        </p:spPr>
      </p:pic>
      <p:sp>
        <p:nvSpPr>
          <p:cNvPr id="539" name="Google Shape;539;g1014e0440c1_0_195"/>
          <p:cNvSpPr txBox="1"/>
          <p:nvPr/>
        </p:nvSpPr>
        <p:spPr>
          <a:xfrm>
            <a:off x="1611725" y="1693350"/>
            <a:ext cx="13611600" cy="20997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800" u="none" cap="none" strike="noStrike">
                <a:solidFill>
                  <a:schemeClr val="dk1"/>
                </a:solidFill>
                <a:latin typeface="Overlock"/>
                <a:ea typeface="Overlock"/>
                <a:cs typeface="Overlock"/>
                <a:sym typeface="Overlock"/>
              </a:rPr>
              <a:t>Our Objectives</a:t>
            </a:r>
            <a:endParaRPr sz="10800">
              <a:solidFill>
                <a:schemeClr val="dk1"/>
              </a:solidFill>
              <a:latin typeface="Overlock"/>
              <a:ea typeface="Overlock"/>
              <a:cs typeface="Overlock"/>
              <a:sym typeface="Overlock"/>
            </a:endParaRPr>
          </a:p>
        </p:txBody>
      </p:sp>
      <p:sp>
        <p:nvSpPr>
          <p:cNvPr id="540" name="Google Shape;540;g1014e0440c1_0_195"/>
          <p:cNvSpPr txBox="1"/>
          <p:nvPr/>
        </p:nvSpPr>
        <p:spPr>
          <a:xfrm>
            <a:off x="1774913" y="4222075"/>
            <a:ext cx="13285200" cy="5910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Overlock"/>
                <a:ea typeface="Overlock"/>
                <a:cs typeface="Overlock"/>
                <a:sym typeface="Overlock"/>
              </a:rPr>
              <a:t>To help youth develop self-discipline and problem-solving skills. Developing social competence is an emerging ability during the formative years.</a:t>
            </a:r>
            <a:endParaRPr b="1" sz="4800">
              <a:solidFill>
                <a:schemeClr val="dk1"/>
              </a:solidFill>
              <a:latin typeface="Overlock"/>
              <a:ea typeface="Overlock"/>
              <a:cs typeface="Overlock"/>
              <a:sym typeface="Overlock"/>
            </a:endParaRPr>
          </a:p>
          <a:p>
            <a:pPr indent="0" lvl="0" marL="0" rtl="0" algn="ctr">
              <a:spcBef>
                <a:spcPts val="0"/>
              </a:spcBef>
              <a:spcAft>
                <a:spcPts val="0"/>
              </a:spcAft>
              <a:buNone/>
            </a:pPr>
            <a:r>
              <a:t/>
            </a:r>
            <a:endParaRPr b="1" sz="6000">
              <a:solidFill>
                <a:schemeClr val="dk1"/>
              </a:solidFill>
              <a:latin typeface="Overlock"/>
              <a:ea typeface="Overlock"/>
              <a:cs typeface="Overlock"/>
              <a:sym typeface="Overlock"/>
            </a:endParaRPr>
          </a:p>
          <a:p>
            <a:pPr indent="0" lvl="0" marL="0" rtl="0" algn="ctr">
              <a:spcBef>
                <a:spcPts val="0"/>
              </a:spcBef>
              <a:spcAft>
                <a:spcPts val="0"/>
              </a:spcAft>
              <a:buNone/>
            </a:pPr>
            <a:r>
              <a:t/>
            </a:r>
            <a:endParaRPr b="1" sz="6000">
              <a:solidFill>
                <a:schemeClr val="dk1"/>
              </a:solidFill>
              <a:latin typeface="Overlock"/>
              <a:ea typeface="Overlock"/>
              <a:cs typeface="Overlock"/>
              <a:sym typeface="Overlock"/>
            </a:endParaRPr>
          </a:p>
          <a:p>
            <a:pPr indent="0" lvl="0" marL="0" rtl="0" algn="ctr">
              <a:spcBef>
                <a:spcPts val="0"/>
              </a:spcBef>
              <a:spcAft>
                <a:spcPts val="0"/>
              </a:spcAft>
              <a:buNone/>
            </a:pPr>
            <a:r>
              <a:t/>
            </a:r>
            <a:endParaRPr b="1" sz="6000">
              <a:solidFill>
                <a:schemeClr val="dk1"/>
              </a:solidFill>
              <a:latin typeface="Overlock"/>
              <a:ea typeface="Overlock"/>
              <a:cs typeface="Overlock"/>
              <a:sym typeface="Overlock"/>
            </a:endParaRPr>
          </a:p>
        </p:txBody>
      </p:sp>
      <p:sp>
        <p:nvSpPr>
          <p:cNvPr id="541" name="Google Shape;541;g1014e0440c1_0_195"/>
          <p:cNvSpPr txBox="1"/>
          <p:nvPr/>
        </p:nvSpPr>
        <p:spPr>
          <a:xfrm>
            <a:off x="2352825" y="8104100"/>
            <a:ext cx="12302400" cy="1662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Nunito"/>
                <a:ea typeface="Nunito"/>
                <a:cs typeface="Nunito"/>
                <a:sym typeface="Nunito"/>
              </a:rPr>
              <a:t>To encourage independence by allowing </a:t>
            </a:r>
            <a:r>
              <a:rPr b="1" lang="en-US" sz="4800">
                <a:solidFill>
                  <a:schemeClr val="dk1"/>
                </a:solidFill>
                <a:latin typeface="Nunito"/>
                <a:ea typeface="Nunito"/>
                <a:cs typeface="Nunito"/>
                <a:sym typeface="Nunito"/>
              </a:rPr>
              <a:t>youth</a:t>
            </a:r>
            <a:r>
              <a:rPr b="1" lang="en-US" sz="4800">
                <a:solidFill>
                  <a:schemeClr val="dk1"/>
                </a:solidFill>
                <a:latin typeface="Nunito"/>
                <a:ea typeface="Nunito"/>
                <a:cs typeface="Nunito"/>
                <a:sym typeface="Nunito"/>
              </a:rPr>
              <a:t> to master many self- help skills</a:t>
            </a:r>
            <a:r>
              <a:rPr b="1" lang="en-US" sz="4800">
                <a:solidFill>
                  <a:srgbClr val="FFFF00"/>
                </a:solidFill>
                <a:latin typeface="Nunito"/>
                <a:ea typeface="Nunito"/>
                <a:cs typeface="Nunito"/>
                <a:sym typeface="Nunito"/>
              </a:rPr>
              <a:t>.</a:t>
            </a:r>
            <a:endParaRPr b="1" sz="4800">
              <a:solidFill>
                <a:srgbClr val="FFF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1000"/>
                                        <p:tgtEl>
                                          <p:spTgt spid="539"/>
                                        </p:tgtEl>
                                        <p:attrNameLst>
                                          <p:attrName>ppt_w</p:attrName>
                                        </p:attrNameLst>
                                      </p:cBhvr>
                                      <p:tavLst>
                                        <p:tav fmla="" tm="0">
                                          <p:val>
                                            <p:strVal val="0"/>
                                          </p:val>
                                        </p:tav>
                                        <p:tav fmla="" tm="100000">
                                          <p:val>
                                            <p:strVal val="#ppt_w"/>
                                          </p:val>
                                        </p:tav>
                                      </p:tavLst>
                                    </p:anim>
                                    <p:anim calcmode="lin" valueType="num">
                                      <p:cBhvr additive="base">
                                        <p:cTn dur="1000"/>
                                        <p:tgtEl>
                                          <p:spTgt spid="5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45" name="Shape 545"/>
        <p:cNvGrpSpPr/>
        <p:nvPr/>
      </p:nvGrpSpPr>
      <p:grpSpPr>
        <a:xfrm>
          <a:off x="0" y="0"/>
          <a:ext cx="0" cy="0"/>
          <a:chOff x="0" y="0"/>
          <a:chExt cx="0" cy="0"/>
        </a:xfrm>
      </p:grpSpPr>
      <p:sp>
        <p:nvSpPr>
          <p:cNvPr id="546" name="Google Shape;546;g1014e0440c1_0_209"/>
          <p:cNvSpPr/>
          <p:nvPr/>
        </p:nvSpPr>
        <p:spPr>
          <a:xfrm>
            <a:off x="-1" y="4563291"/>
            <a:ext cx="748800" cy="4580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547" name="Google Shape;547;g1014e0440c1_0_209"/>
          <p:cNvPicPr preferRelativeResize="0"/>
          <p:nvPr>
            <p:ph idx="2" type="pic"/>
          </p:nvPr>
        </p:nvPicPr>
        <p:blipFill rotWithShape="1">
          <a:blip r:embed="rId3">
            <a:alphaModFix/>
          </a:blip>
          <a:srcRect b="0" l="12862" r="12870" t="0"/>
          <a:stretch/>
        </p:blipFill>
        <p:spPr>
          <a:xfrm flipH="1">
            <a:off x="16259275" y="0"/>
            <a:ext cx="8127900" cy="13716000"/>
          </a:xfrm>
          <a:prstGeom prst="rect">
            <a:avLst/>
          </a:prstGeom>
          <a:solidFill>
            <a:schemeClr val="accent5"/>
          </a:solidFill>
          <a:ln>
            <a:noFill/>
          </a:ln>
        </p:spPr>
      </p:pic>
      <p:sp>
        <p:nvSpPr>
          <p:cNvPr id="548" name="Google Shape;548;g1014e0440c1_0_209"/>
          <p:cNvSpPr txBox="1"/>
          <p:nvPr/>
        </p:nvSpPr>
        <p:spPr>
          <a:xfrm>
            <a:off x="1611725" y="1693350"/>
            <a:ext cx="13611600" cy="20997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800" u="none" cap="none" strike="noStrike">
                <a:solidFill>
                  <a:schemeClr val="dk1"/>
                </a:solidFill>
                <a:latin typeface="Overlock"/>
                <a:ea typeface="Overlock"/>
                <a:cs typeface="Overlock"/>
                <a:sym typeface="Overlock"/>
              </a:rPr>
              <a:t>Our Objectives</a:t>
            </a:r>
            <a:endParaRPr sz="10800">
              <a:solidFill>
                <a:schemeClr val="dk1"/>
              </a:solidFill>
              <a:latin typeface="Overlock"/>
              <a:ea typeface="Overlock"/>
              <a:cs typeface="Overlock"/>
              <a:sym typeface="Overlock"/>
            </a:endParaRPr>
          </a:p>
        </p:txBody>
      </p:sp>
      <p:sp>
        <p:nvSpPr>
          <p:cNvPr id="549" name="Google Shape;549;g1014e0440c1_0_209"/>
          <p:cNvSpPr txBox="1"/>
          <p:nvPr/>
        </p:nvSpPr>
        <p:spPr>
          <a:xfrm>
            <a:off x="1359550" y="4244738"/>
            <a:ext cx="13611600" cy="2401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Overlock"/>
                <a:ea typeface="Overlock"/>
                <a:cs typeface="Overlock"/>
                <a:sym typeface="Overlock"/>
              </a:rPr>
              <a:t>To provide opportunities for </a:t>
            </a:r>
            <a:r>
              <a:rPr b="1" lang="en-US" sz="4800">
                <a:solidFill>
                  <a:schemeClr val="dk1"/>
                </a:solidFill>
                <a:latin typeface="Overlock"/>
                <a:ea typeface="Overlock"/>
                <a:cs typeface="Overlock"/>
                <a:sym typeface="Overlock"/>
              </a:rPr>
              <a:t>youth</a:t>
            </a:r>
            <a:r>
              <a:rPr b="1" lang="en-US" sz="4800">
                <a:solidFill>
                  <a:schemeClr val="dk1"/>
                </a:solidFill>
                <a:latin typeface="Overlock"/>
                <a:ea typeface="Overlock"/>
                <a:cs typeface="Overlock"/>
                <a:sym typeface="Overlock"/>
              </a:rPr>
              <a:t> to experience joy, playfulness, learning, and recreation with other </a:t>
            </a:r>
            <a:r>
              <a:rPr b="1" lang="en-US" sz="4800">
                <a:solidFill>
                  <a:schemeClr val="dk1"/>
                </a:solidFill>
                <a:latin typeface="Overlock"/>
                <a:ea typeface="Overlock"/>
                <a:cs typeface="Overlock"/>
                <a:sym typeface="Overlock"/>
              </a:rPr>
              <a:t>youth</a:t>
            </a:r>
            <a:r>
              <a:rPr b="1" lang="en-US" sz="4800">
                <a:solidFill>
                  <a:schemeClr val="dk1"/>
                </a:solidFill>
                <a:latin typeface="Overlock"/>
                <a:ea typeface="Overlock"/>
                <a:cs typeface="Overlock"/>
                <a:sym typeface="Overlock"/>
              </a:rPr>
              <a:t> and adults.</a:t>
            </a:r>
            <a:endParaRPr sz="4800">
              <a:solidFill>
                <a:schemeClr val="dk1"/>
              </a:solidFill>
            </a:endParaRPr>
          </a:p>
        </p:txBody>
      </p:sp>
      <p:sp>
        <p:nvSpPr>
          <p:cNvPr id="550" name="Google Shape;550;g1014e0440c1_0_209"/>
          <p:cNvSpPr txBox="1"/>
          <p:nvPr/>
        </p:nvSpPr>
        <p:spPr>
          <a:xfrm>
            <a:off x="1109788" y="7097625"/>
            <a:ext cx="14788500" cy="2401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Overlock"/>
                <a:ea typeface="Overlock"/>
                <a:cs typeface="Overlock"/>
                <a:sym typeface="Overlock"/>
              </a:rPr>
              <a:t>To support educational goals and activities that foster growth in attention, memory, mathematical concepts, literacy, problem solving, and critical thinking.</a:t>
            </a:r>
            <a:endParaRPr b="1" sz="4800">
              <a:solidFill>
                <a:schemeClr val="dk1"/>
              </a:solidFill>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8"/>
                                        </p:tgtEl>
                                        <p:attrNameLst>
                                          <p:attrName>style.visibility</p:attrName>
                                        </p:attrNameLst>
                                      </p:cBhvr>
                                      <p:to>
                                        <p:strVal val="visible"/>
                                      </p:to>
                                    </p:set>
                                    <p:anim calcmode="lin" valueType="num">
                                      <p:cBhvr additive="base">
                                        <p:cTn dur="1000"/>
                                        <p:tgtEl>
                                          <p:spTgt spid="548"/>
                                        </p:tgtEl>
                                        <p:attrNameLst>
                                          <p:attrName>ppt_w</p:attrName>
                                        </p:attrNameLst>
                                      </p:cBhvr>
                                      <p:tavLst>
                                        <p:tav fmla="" tm="0">
                                          <p:val>
                                            <p:strVal val="0"/>
                                          </p:val>
                                        </p:tav>
                                        <p:tav fmla="" tm="100000">
                                          <p:val>
                                            <p:strVal val="#ppt_w"/>
                                          </p:val>
                                        </p:tav>
                                      </p:tavLst>
                                    </p:anim>
                                    <p:anim calcmode="lin" valueType="num">
                                      <p:cBhvr additive="base">
                                        <p:cTn dur="1000"/>
                                        <p:tgtEl>
                                          <p:spTgt spid="5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54" name="Shape 554"/>
        <p:cNvGrpSpPr/>
        <p:nvPr/>
      </p:nvGrpSpPr>
      <p:grpSpPr>
        <a:xfrm>
          <a:off x="0" y="0"/>
          <a:ext cx="0" cy="0"/>
          <a:chOff x="0" y="0"/>
          <a:chExt cx="0" cy="0"/>
        </a:xfrm>
      </p:grpSpPr>
      <p:sp>
        <p:nvSpPr>
          <p:cNvPr id="555" name="Google Shape;555;g1014e0440c1_0_223"/>
          <p:cNvSpPr/>
          <p:nvPr/>
        </p:nvSpPr>
        <p:spPr>
          <a:xfrm>
            <a:off x="-1" y="4563291"/>
            <a:ext cx="748800" cy="4580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556" name="Google Shape;556;g1014e0440c1_0_223"/>
          <p:cNvPicPr preferRelativeResize="0"/>
          <p:nvPr>
            <p:ph idx="2" type="pic"/>
          </p:nvPr>
        </p:nvPicPr>
        <p:blipFill rotWithShape="1">
          <a:blip r:embed="rId3">
            <a:alphaModFix/>
          </a:blip>
          <a:srcRect b="0" l="12862" r="12870" t="0"/>
          <a:stretch/>
        </p:blipFill>
        <p:spPr>
          <a:xfrm flipH="1">
            <a:off x="16259275" y="0"/>
            <a:ext cx="8127900" cy="13716000"/>
          </a:xfrm>
          <a:prstGeom prst="rect">
            <a:avLst/>
          </a:prstGeom>
          <a:solidFill>
            <a:schemeClr val="accent5"/>
          </a:solidFill>
          <a:ln>
            <a:noFill/>
          </a:ln>
        </p:spPr>
      </p:pic>
      <p:sp>
        <p:nvSpPr>
          <p:cNvPr id="557" name="Google Shape;557;g1014e0440c1_0_223"/>
          <p:cNvSpPr txBox="1"/>
          <p:nvPr/>
        </p:nvSpPr>
        <p:spPr>
          <a:xfrm>
            <a:off x="1611725" y="1693350"/>
            <a:ext cx="13611600" cy="20997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0800" u="none" cap="none" strike="noStrike">
                <a:solidFill>
                  <a:schemeClr val="dk1"/>
                </a:solidFill>
                <a:latin typeface="Overlock"/>
                <a:ea typeface="Overlock"/>
                <a:cs typeface="Overlock"/>
                <a:sym typeface="Overlock"/>
              </a:rPr>
              <a:t>Our Objective</a:t>
            </a:r>
            <a:r>
              <a:rPr b="1" lang="en-US" sz="10800">
                <a:solidFill>
                  <a:schemeClr val="dk1"/>
                </a:solidFill>
                <a:latin typeface="Overlock"/>
                <a:ea typeface="Overlock"/>
                <a:cs typeface="Overlock"/>
                <a:sym typeface="Overlock"/>
              </a:rPr>
              <a:t>s</a:t>
            </a:r>
            <a:endParaRPr sz="10800">
              <a:solidFill>
                <a:schemeClr val="dk1"/>
              </a:solidFill>
              <a:latin typeface="Overlock"/>
              <a:ea typeface="Overlock"/>
              <a:cs typeface="Overlock"/>
              <a:sym typeface="Overlock"/>
            </a:endParaRPr>
          </a:p>
        </p:txBody>
      </p:sp>
      <p:sp>
        <p:nvSpPr>
          <p:cNvPr id="558" name="Google Shape;558;g1014e0440c1_0_223"/>
          <p:cNvSpPr txBox="1"/>
          <p:nvPr/>
        </p:nvSpPr>
        <p:spPr>
          <a:xfrm>
            <a:off x="1878225" y="4943200"/>
            <a:ext cx="12925200" cy="10343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6000">
                <a:solidFill>
                  <a:schemeClr val="dk1"/>
                </a:solidFill>
                <a:latin typeface="Overlock"/>
                <a:ea typeface="Overlock"/>
                <a:cs typeface="Overlock"/>
                <a:sym typeface="Overlock"/>
              </a:rPr>
              <a:t>To help youth develop the ability to communicate their thoughts, ideas, and feelings, and to listen and respect viewpoints of others.</a:t>
            </a:r>
            <a:endParaRPr b="1" sz="6000">
              <a:solidFill>
                <a:schemeClr val="dk1"/>
              </a:solidFill>
              <a:latin typeface="Overlock"/>
              <a:ea typeface="Overlock"/>
              <a:cs typeface="Overlock"/>
              <a:sym typeface="Overlock"/>
            </a:endParaRPr>
          </a:p>
          <a:p>
            <a:pPr indent="0" lvl="0" marL="0" rtl="0" algn="ctr">
              <a:spcBef>
                <a:spcPts val="0"/>
              </a:spcBef>
              <a:spcAft>
                <a:spcPts val="0"/>
              </a:spcAft>
              <a:buNone/>
            </a:pPr>
            <a:r>
              <a:t/>
            </a:r>
            <a:endParaRPr b="1" sz="6000">
              <a:solidFill>
                <a:srgbClr val="FFFF00"/>
              </a:solidFill>
              <a:latin typeface="Overlock"/>
              <a:ea typeface="Overlock"/>
              <a:cs typeface="Overlock"/>
              <a:sym typeface="Overlock"/>
            </a:endParaRPr>
          </a:p>
          <a:p>
            <a:pPr indent="0" lvl="0" marL="0" rtl="0" algn="ctr">
              <a:spcBef>
                <a:spcPts val="0"/>
              </a:spcBef>
              <a:spcAft>
                <a:spcPts val="0"/>
              </a:spcAft>
              <a:buNone/>
            </a:pPr>
            <a:r>
              <a:t/>
            </a:r>
            <a:endParaRPr b="1" sz="6000">
              <a:solidFill>
                <a:srgbClr val="FFFF00"/>
              </a:solidFill>
              <a:latin typeface="Overlock"/>
              <a:ea typeface="Overlock"/>
              <a:cs typeface="Overlock"/>
              <a:sym typeface="Overlock"/>
            </a:endParaRPr>
          </a:p>
          <a:p>
            <a:pPr indent="0" lvl="0" marL="0" rtl="0" algn="ctr">
              <a:spcBef>
                <a:spcPts val="0"/>
              </a:spcBef>
              <a:spcAft>
                <a:spcPts val="0"/>
              </a:spcAft>
              <a:buNone/>
            </a:pPr>
            <a:r>
              <a:t/>
            </a:r>
            <a:endParaRPr b="1" sz="6000">
              <a:solidFill>
                <a:srgbClr val="FFFF00"/>
              </a:solidFill>
              <a:latin typeface="Overlock"/>
              <a:ea typeface="Overlock"/>
              <a:cs typeface="Overlock"/>
              <a:sym typeface="Overlock"/>
            </a:endParaRPr>
          </a:p>
          <a:p>
            <a:pPr indent="0" lvl="0" marL="0" rtl="0" algn="ctr">
              <a:spcBef>
                <a:spcPts val="0"/>
              </a:spcBef>
              <a:spcAft>
                <a:spcPts val="0"/>
              </a:spcAft>
              <a:buNone/>
            </a:pPr>
            <a:r>
              <a:t/>
            </a:r>
            <a:endParaRPr b="1" sz="6000">
              <a:solidFill>
                <a:srgbClr val="FFFF00"/>
              </a:solidFill>
              <a:latin typeface="Nunito"/>
              <a:ea typeface="Nunito"/>
              <a:cs typeface="Nunito"/>
              <a:sym typeface="Nunito"/>
            </a:endParaRPr>
          </a:p>
          <a:p>
            <a:pPr indent="0" lvl="0" marL="0" rtl="0" algn="ctr">
              <a:spcBef>
                <a:spcPts val="0"/>
              </a:spcBef>
              <a:spcAft>
                <a:spcPts val="0"/>
              </a:spcAft>
              <a:buNone/>
            </a:pPr>
            <a:r>
              <a:t/>
            </a:r>
            <a:endParaRPr b="1" sz="6000">
              <a:solidFill>
                <a:srgbClr val="FFFF00"/>
              </a:solidFill>
              <a:latin typeface="Overlock"/>
              <a:ea typeface="Overlock"/>
              <a:cs typeface="Overlock"/>
              <a:sym typeface="Overlock"/>
            </a:endParaRPr>
          </a:p>
          <a:p>
            <a:pPr indent="0" lvl="0" marL="0" rtl="0" algn="ctr">
              <a:spcBef>
                <a:spcPts val="0"/>
              </a:spcBef>
              <a:spcAft>
                <a:spcPts val="0"/>
              </a:spcAft>
              <a:buNone/>
            </a:pPr>
            <a:r>
              <a:t/>
            </a:r>
            <a:endParaRPr b="1" sz="6000">
              <a:solidFill>
                <a:srgbClr val="FFFF00"/>
              </a:solidFill>
              <a:latin typeface="Overlock"/>
              <a:ea typeface="Overlock"/>
              <a:cs typeface="Overlock"/>
              <a:sym typeface="Overlock"/>
            </a:endParaRPr>
          </a:p>
          <a:p>
            <a:pPr indent="0" lvl="0" marL="0" rtl="0" algn="ctr">
              <a:spcBef>
                <a:spcPts val="0"/>
              </a:spcBef>
              <a:spcAft>
                <a:spcPts val="0"/>
              </a:spcAft>
              <a:buNone/>
            </a:pPr>
            <a:r>
              <a:t/>
            </a:r>
            <a:endParaRPr b="1" sz="6000">
              <a:solidFill>
                <a:srgbClr val="FFFF00"/>
              </a:solidFill>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1000"/>
                                        <p:tgtEl>
                                          <p:spTgt spid="557"/>
                                        </p:tgtEl>
                                        <p:attrNameLst>
                                          <p:attrName>ppt_w</p:attrName>
                                        </p:attrNameLst>
                                      </p:cBhvr>
                                      <p:tavLst>
                                        <p:tav fmla="" tm="0">
                                          <p:val>
                                            <p:strVal val="0"/>
                                          </p:val>
                                        </p:tav>
                                        <p:tav fmla="" tm="100000">
                                          <p:val>
                                            <p:strVal val="#ppt_w"/>
                                          </p:val>
                                        </p:tav>
                                      </p:tavLst>
                                    </p:anim>
                                    <p:anim calcmode="lin" valueType="num">
                                      <p:cBhvr additive="base">
                                        <p:cTn dur="1000"/>
                                        <p:tgtEl>
                                          <p:spTgt spid="5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